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64" r:id="rId5"/>
    <p:sldId id="259" r:id="rId6"/>
    <p:sldId id="269" r:id="rId7"/>
    <p:sldId id="270" r:id="rId8"/>
    <p:sldId id="271" r:id="rId9"/>
    <p:sldId id="266" r:id="rId10"/>
    <p:sldId id="267" r:id="rId11"/>
    <p:sldId id="263" r:id="rId1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344"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ru-RU" smtClean="0"/>
              <a:t>Образец заголовка</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pPr/>
              <a:t>19.03.2018</a:t>
            </a:fld>
            <a:endParaRPr lang="ru-RU"/>
          </a:p>
        </p:txBody>
      </p:sp>
      <p:sp>
        <p:nvSpPr>
          <p:cNvPr id="8" name="Slide Number Placeholder 7"/>
          <p:cNvSpPr>
            <a:spLocks noGrp="1"/>
          </p:cNvSpPr>
          <p:nvPr>
            <p:ph type="sldNum" sz="quarter" idx="11"/>
          </p:nvPr>
        </p:nvSpPr>
        <p:spPr/>
        <p:txBody>
          <a:bodyPr/>
          <a:lstStyle/>
          <a:p>
            <a:fld id="{B19B0651-EE4F-4900-A07F-96A6BFA9D0F0}" type="slidenum">
              <a:rPr lang="ru-RU" smtClean="0"/>
              <a:pPr/>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19.03.2018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19.03.2018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10"/>
          </p:nvPr>
        </p:nvSpPr>
        <p:spPr/>
        <p:txBody>
          <a:bodyPr/>
          <a:lstStyle/>
          <a:p>
            <a:fld id="{B4C71EC6-210F-42DE-9C53-41977AD35B3D}" type="datetimeFigureOut">
              <a:rPr lang="ru-RU" smtClean="0"/>
              <a:pPr/>
              <a:t>19.03.2018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ru-RU" smtClean="0"/>
              <a:t>Образец заголовка</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19.03.2018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5" name="Date Placeholder 4"/>
          <p:cNvSpPr>
            <a:spLocks noGrp="1"/>
          </p:cNvSpPr>
          <p:nvPr>
            <p:ph type="dt" sz="half" idx="10"/>
          </p:nvPr>
        </p:nvSpPr>
        <p:spPr/>
        <p:txBody>
          <a:bodyPr/>
          <a:lstStyle/>
          <a:p>
            <a:fld id="{B4C71EC6-210F-42DE-9C53-41977AD35B3D}" type="datetimeFigureOut">
              <a:rPr lang="ru-RU" smtClean="0"/>
              <a:pPr/>
              <a:t>19.03.2018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
        <p:nvSpPr>
          <p:cNvPr id="9" name="Content Placeholder 8"/>
          <p:cNvSpPr>
            <a:spLocks noGrp="1"/>
          </p:cNvSpPr>
          <p:nvPr>
            <p:ph sz="quarter" idx="13"/>
          </p:nvPr>
        </p:nvSpPr>
        <p:spPr>
          <a:xfrm>
            <a:off x="365760" y="1600200"/>
            <a:ext cx="4041648" cy="45262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7" name="Date Placeholder 6"/>
          <p:cNvSpPr>
            <a:spLocks noGrp="1"/>
          </p:cNvSpPr>
          <p:nvPr>
            <p:ph type="dt" sz="half" idx="10"/>
          </p:nvPr>
        </p:nvSpPr>
        <p:spPr/>
        <p:txBody>
          <a:bodyPr/>
          <a:lstStyle/>
          <a:p>
            <a:fld id="{B4C71EC6-210F-42DE-9C53-41977AD35B3D}" type="datetimeFigureOut">
              <a:rPr lang="ru-RU" smtClean="0"/>
              <a:pPr/>
              <a:t>19.03.2018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pPr/>
              <a:t>‹#›</a:t>
            </a:fld>
            <a:endParaRPr lang="ru-RU"/>
          </a:p>
        </p:txBody>
      </p:sp>
      <p:sp>
        <p:nvSpPr>
          <p:cNvPr id="11" name="Content Placeholder 10"/>
          <p:cNvSpPr>
            <a:spLocks noGrp="1"/>
          </p:cNvSpPr>
          <p:nvPr>
            <p:ph sz="quarter" idx="13"/>
          </p:nvPr>
        </p:nvSpPr>
        <p:spPr>
          <a:xfrm>
            <a:off x="457200" y="2212848"/>
            <a:ext cx="4041648" cy="391363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pPr/>
              <a:t>19.03.2018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pPr/>
              <a:t>19.03.2018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19.03.2018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ru-RU" smtClean="0"/>
              <a:t>Образец заголовка</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19.03.2018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B4C71EC6-210F-42DE-9C53-41977AD35B3D}" type="datetimeFigureOut">
              <a:rPr lang="ru-RU" smtClean="0"/>
              <a:pPr/>
              <a:t>19.03.2018</a:t>
            </a:fld>
            <a:endParaRPr lang="ru-RU"/>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ru-RU"/>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19B0651-EE4F-4900-A07F-96A6BFA9D0F0}" type="slidenum">
              <a:rPr lang="ru-RU" smtClean="0"/>
              <a:pPr/>
              <a:t>‹#›</a:t>
            </a:fld>
            <a:endParaRPr lang="ru-RU"/>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1520" y="2132856"/>
            <a:ext cx="4176464" cy="2304256"/>
          </a:xfrm>
        </p:spPr>
        <p:txBody>
          <a:bodyPr>
            <a:noAutofit/>
          </a:bodyPr>
          <a:lstStyle/>
          <a:p>
            <a:r>
              <a:rPr lang="ru-RU" sz="6600" b="1" dirty="0" err="1"/>
              <a:t>Мәжит</a:t>
            </a:r>
            <a:r>
              <a:rPr lang="ru-RU" sz="6600" b="1" dirty="0"/>
              <a:t> </a:t>
            </a:r>
            <a:r>
              <a:rPr lang="ru-RU" sz="6600" b="1" dirty="0" err="1"/>
              <a:t>Ғафури</a:t>
            </a:r>
            <a:r>
              <a:rPr lang="ru-RU" sz="5400" dirty="0"/>
              <a:t> </a:t>
            </a:r>
            <a:br>
              <a:rPr lang="ru-RU" sz="5400" dirty="0"/>
            </a:br>
            <a:r>
              <a:rPr lang="ru-RU" sz="4000" dirty="0"/>
              <a:t>(1880-1934)</a:t>
            </a:r>
            <a:endParaRPr lang="ru-RU" sz="5400"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1916832"/>
            <a:ext cx="4041775" cy="287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115616" y="6093296"/>
            <a:ext cx="3960440" cy="369332"/>
          </a:xfrm>
          <a:prstGeom prst="rect">
            <a:avLst/>
          </a:prstGeom>
          <a:noFill/>
        </p:spPr>
        <p:txBody>
          <a:bodyPr wrap="square" rtlCol="0">
            <a:spAutoFit/>
          </a:bodyPr>
          <a:lstStyle/>
          <a:p>
            <a:r>
              <a:rPr lang="ba-RU">
                <a:latin typeface="Rom Bsh" panose="02020500000000000000" pitchFamily="18" charset="0"/>
              </a:rPr>
              <a:t>Әҙерләне Кәримова Г.Я.</a:t>
            </a:r>
            <a:endParaRPr lang="ru-RU" dirty="0"/>
          </a:p>
        </p:txBody>
      </p:sp>
    </p:spTree>
    <p:extLst>
      <p:ext uri="{BB962C8B-B14F-4D97-AF65-F5344CB8AC3E}">
        <p14:creationId xmlns:p14="http://schemas.microsoft.com/office/powerpoint/2010/main" val="16473823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1080120"/>
          </a:xfrm>
        </p:spPr>
        <p:txBody>
          <a:bodyPr/>
          <a:lstStyle/>
          <a:p>
            <a:r>
              <a:rPr lang="ru-RU" sz="3200" dirty="0" smtClean="0">
                <a:latin typeface="Rom Bsh" panose="02020500000000000000" pitchFamily="18" charset="0"/>
              </a:rPr>
              <a:t>М.?</a:t>
            </a:r>
            <a:r>
              <a:rPr lang="ru-RU" sz="3200" dirty="0" err="1" smtClean="0">
                <a:latin typeface="Rom Bsh" panose="02020500000000000000" pitchFamily="18" charset="0"/>
              </a:rPr>
              <a:t>афури</a:t>
            </a:r>
            <a:r>
              <a:rPr lang="ru-RU" sz="3200" dirty="0" smtClean="0">
                <a:latin typeface="Rom Bsh" panose="02020500000000000000" pitchFamily="18" charset="0"/>
              </a:rPr>
              <a:t> 7аил13е мен1н</a:t>
            </a:r>
            <a:endParaRPr lang="ru-RU" sz="3200" dirty="0">
              <a:latin typeface="Rom Bsh" panose="02020500000000000000" pitchFamily="18" charset="0"/>
            </a:endParaRPr>
          </a:p>
        </p:txBody>
      </p:sp>
      <p:pic>
        <p:nvPicPr>
          <p:cNvPr id="3074"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1742082"/>
            <a:ext cx="31234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5" y="4005064"/>
            <a:ext cx="3429672" cy="2524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5" y="1412776"/>
            <a:ext cx="3175132" cy="2169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9615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quarter" idx="13"/>
          </p:nvPr>
        </p:nvSpPr>
        <p:spPr>
          <a:xfrm>
            <a:off x="323528" y="332656"/>
            <a:ext cx="8424936" cy="1080120"/>
          </a:xfrm>
        </p:spPr>
        <p:txBody>
          <a:bodyPr>
            <a:normAutofit/>
          </a:bodyPr>
          <a:lstStyle/>
          <a:p>
            <a:pPr marL="0" indent="0" algn="just">
              <a:buNone/>
            </a:pPr>
            <a:r>
              <a:rPr lang="ba-RU" dirty="0" smtClean="0"/>
              <a:t>     1934 </a:t>
            </a:r>
            <a:r>
              <a:rPr lang="ba-RU" dirty="0"/>
              <a:t>йылдың 28 октябрендә М. Ғафури күптән килгән үпкә ауырыуынан Өфөлә вафат була.</a:t>
            </a:r>
            <a:endParaRPr lang="ru-RU" dirty="0"/>
          </a:p>
          <a:p>
            <a:pPr marL="0" indent="0" algn="just">
              <a:buNone/>
            </a:pPr>
            <a:endParaRPr lang="ru-RU"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772816"/>
            <a:ext cx="3365500" cy="404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1772816"/>
            <a:ext cx="3359150" cy="404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77178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p:cNvSpPr>
            <a:spLocks noGrp="1"/>
          </p:cNvSpPr>
          <p:nvPr>
            <p:ph sz="half" idx="2"/>
          </p:nvPr>
        </p:nvSpPr>
        <p:spPr>
          <a:xfrm>
            <a:off x="4283968" y="476672"/>
            <a:ext cx="4402832" cy="5649491"/>
          </a:xfrm>
        </p:spPr>
        <p:txBody>
          <a:bodyPr>
            <a:normAutofit/>
          </a:bodyPr>
          <a:lstStyle/>
          <a:p>
            <a:pPr marL="0" indent="0" algn="just">
              <a:buNone/>
            </a:pPr>
            <a:r>
              <a:rPr lang="ba-RU" dirty="0"/>
              <a:t> </a:t>
            </a:r>
            <a:r>
              <a:rPr lang="ba-RU" dirty="0" smtClean="0"/>
              <a:t>  Башҡорт </a:t>
            </a:r>
            <a:r>
              <a:rPr lang="ba-RU" dirty="0"/>
              <a:t>әҙәбиәтенең классигы Мәжит Ғафури </a:t>
            </a:r>
            <a:r>
              <a:rPr lang="ba-RU" dirty="0" smtClean="0"/>
              <a:t>1880 </a:t>
            </a:r>
            <a:r>
              <a:rPr lang="ba-RU" dirty="0"/>
              <a:t>йылдың 2 авгусында Башҡортостандың Стәрлетамаҡ өйәҙе (хәҙерге Ғафури районы) Елемҡаран ауылында хәлфә ғаиләһендә тыуған. Ете йәштән үҙҙәренең ауыл мәҙрәсәһенә уҡырға </a:t>
            </a:r>
            <a:r>
              <a:rPr lang="ba-RU" dirty="0" smtClean="0"/>
              <a:t>инә, шунан Елемҡарандан </a:t>
            </a:r>
            <a:r>
              <a:rPr lang="ba-RU" dirty="0"/>
              <a:t>алыҫ түгел Үтәш ауылы мәҙрәсәһендә уҡып белем ала.</a:t>
            </a:r>
            <a:endParaRPr lang="ru-RU" dirty="0"/>
          </a:p>
        </p:txBody>
      </p:sp>
      <p:pic>
        <p:nvPicPr>
          <p:cNvPr id="2050" name="Picture 2" descr="E:\М.Гафури\0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449791"/>
            <a:ext cx="3169418" cy="4334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38144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4355976" y="692696"/>
            <a:ext cx="4559425" cy="5433467"/>
          </a:xfrm>
        </p:spPr>
        <p:txBody>
          <a:bodyPr>
            <a:normAutofit fontScale="92500" lnSpcReduction="20000"/>
          </a:bodyPr>
          <a:lstStyle/>
          <a:p>
            <a:pPr lvl="0" algn="l">
              <a:lnSpc>
                <a:spcPct val="100000"/>
              </a:lnSpc>
            </a:pPr>
            <a:r>
              <a:rPr lang="ba-RU" sz="3000" dirty="0">
                <a:solidFill>
                  <a:prstClr val="black">
                    <a:lumMod val="50000"/>
                    <a:lumOff val="50000"/>
                  </a:prstClr>
                </a:solidFill>
              </a:rPr>
              <a:t>1898 йылда Троицк ҡалаһына барып, Зәйнулла ишан мәҙрәсәһенә керә. Бында ул прогрессив характерҙағы ваҡытлы матбуғат менән таныша, халыҡ тормошон ныҡлап өйрәнә</a:t>
            </a:r>
            <a:r>
              <a:rPr lang="ba-RU" sz="3000" dirty="0" smtClean="0">
                <a:solidFill>
                  <a:prstClr val="black">
                    <a:lumMod val="50000"/>
                    <a:lumOff val="50000"/>
                  </a:prstClr>
                </a:solidFill>
              </a:rPr>
              <a:t>, т</a:t>
            </a:r>
            <a:r>
              <a:rPr lang="ba-RU" sz="3000" dirty="0" smtClean="0">
                <a:solidFill>
                  <a:prstClr val="black">
                    <a:lumMod val="50000"/>
                    <a:lumOff val="50000"/>
                  </a:prstClr>
                </a:solidFill>
                <a:latin typeface="Rom Bsh" panose="02020500000000000000" pitchFamily="18" charset="0"/>
              </a:rPr>
              <a:t>2рл2 урындар8а, шул и41пт1н </a:t>
            </a:r>
            <a:r>
              <a:rPr lang="ba-RU" sz="3000" dirty="0" smtClean="0">
                <a:solidFill>
                  <a:prstClr val="black">
                    <a:lumMod val="50000"/>
                    <a:lumOff val="50000"/>
                  </a:prstClr>
                </a:solidFill>
              </a:rPr>
              <a:t>заводтарҙа</a:t>
            </a:r>
            <a:r>
              <a:rPr lang="ba-RU" sz="3000" dirty="0">
                <a:solidFill>
                  <a:prstClr val="black">
                    <a:lumMod val="50000"/>
                    <a:lumOff val="50000"/>
                  </a:prstClr>
                </a:solidFill>
              </a:rPr>
              <a:t>, Рәмиевтең алтын приискыларында эшләп уҡыуын дауам иттерә. </a:t>
            </a:r>
            <a:endParaRPr lang="ru-RU" sz="3000" dirty="0">
              <a:solidFill>
                <a:prstClr val="black">
                  <a:lumMod val="50000"/>
                  <a:lumOff val="50000"/>
                </a:prstClr>
              </a:solidFill>
            </a:endParaRPr>
          </a:p>
          <a:p>
            <a:endParaRPr lang="ru-RU" dirty="0"/>
          </a:p>
        </p:txBody>
      </p:sp>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589" y="814518"/>
            <a:ext cx="3670300" cy="522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73733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2"/>
          </p:nvPr>
        </p:nvSpPr>
        <p:spPr>
          <a:xfrm>
            <a:off x="4355976" y="836712"/>
            <a:ext cx="4254624" cy="5328592"/>
          </a:xfrm>
        </p:spPr>
        <p:txBody>
          <a:bodyPr>
            <a:normAutofit/>
          </a:bodyPr>
          <a:lstStyle/>
          <a:p>
            <a:pPr marL="0" lvl="0" indent="0" algn="just">
              <a:buNone/>
            </a:pPr>
            <a:r>
              <a:rPr lang="ba-RU" dirty="0">
                <a:solidFill>
                  <a:prstClr val="black">
                    <a:lumMod val="50000"/>
                    <a:lumOff val="50000"/>
                  </a:prstClr>
                </a:solidFill>
              </a:rPr>
              <a:t>Ҡаҙаҡ далаларында балалар уҡыта, ҡаҙаҡ халҡының фольклорын өйрәнә, рус әҙәбиәте менән дә ҡыҙыҡһына башлай. 1904 йылда Ҡаҙанға килеп, “Мөхәммәдиә” мәҙрәсәһенә уҡырға инә. 1906 йылдың аҙаҡтарында М. Ғафури Өфөгә ҡайта һәм “Ғәлиә” мәҙрәсәһенә уҡырға урынлаша.</a:t>
            </a:r>
            <a:endParaRPr lang="ru-RU" dirty="0">
              <a:solidFill>
                <a:prstClr val="black">
                  <a:lumMod val="50000"/>
                  <a:lumOff val="50000"/>
                </a:prstClr>
              </a:solidFill>
            </a:endParaRPr>
          </a:p>
          <a:p>
            <a:endParaRPr lang="ru-RU" dirty="0"/>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1831" y="620688"/>
            <a:ext cx="2448272" cy="2085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user\Desktop\Практика 2015\Аня\Работа 1\МГ\gafurov-mazhit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7655" y="2996952"/>
            <a:ext cx="2401645" cy="3198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6711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2"/>
          </p:nvPr>
        </p:nvSpPr>
        <p:spPr>
          <a:xfrm>
            <a:off x="251520" y="1340768"/>
            <a:ext cx="4536504" cy="3888432"/>
          </a:xfrm>
        </p:spPr>
        <p:txBody>
          <a:bodyPr>
            <a:normAutofit/>
          </a:bodyPr>
          <a:lstStyle/>
          <a:p>
            <a:pPr marL="0" indent="0" algn="just">
              <a:buNone/>
            </a:pPr>
            <a:endParaRPr lang="ba-RU" dirty="0" smtClean="0"/>
          </a:p>
          <a:p>
            <a:pPr marL="0" indent="0" algn="just">
              <a:buNone/>
            </a:pPr>
            <a:r>
              <a:rPr lang="ba-RU" dirty="0"/>
              <a:t> </a:t>
            </a:r>
            <a:r>
              <a:rPr lang="ba-RU" dirty="0" smtClean="0"/>
              <a:t>  М</a:t>
            </a:r>
            <a:r>
              <a:rPr lang="ba-RU" dirty="0"/>
              <a:t>. Ғафури XX быуаттың баштарында ижад эше менән шөғөлләнә башлай. Был осорҙа ижад ителгән “Себер тимер юлы”, </a:t>
            </a:r>
            <a:r>
              <a:rPr lang="ba-RU" dirty="0" smtClean="0"/>
              <a:t>“</a:t>
            </a:r>
            <a:r>
              <a:rPr lang="ba-RU" dirty="0"/>
              <a:t>Ғилем”, “Йәш </a:t>
            </a:r>
            <a:r>
              <a:rPr lang="ba-RU" dirty="0" smtClean="0"/>
              <a:t>ғүмер”ке</a:t>
            </a:r>
            <a:r>
              <a:rPr lang="ba-RU" dirty="0" smtClean="0">
                <a:latin typeface="Rom Bsh" panose="02020500000000000000" pitchFamily="18" charset="0"/>
              </a:rPr>
              <a:t>9ек </a:t>
            </a:r>
            <a:r>
              <a:rPr lang="ba-RU" dirty="0" smtClean="0"/>
              <a:t>агитацион </a:t>
            </a:r>
            <a:r>
              <a:rPr lang="ba-RU" dirty="0"/>
              <a:t>рухтағы шиғырҙарын </a:t>
            </a:r>
            <a:r>
              <a:rPr lang="ba-RU" dirty="0" smtClean="0"/>
              <a:t>яҙҙы.</a:t>
            </a:r>
            <a:endParaRPr lang="ru-RU" dirty="0"/>
          </a:p>
          <a:p>
            <a:pPr marL="0" indent="0" algn="just">
              <a:buNone/>
            </a:pPr>
            <a:endParaRPr lang="ru-RU" dirty="0"/>
          </a:p>
        </p:txBody>
      </p:sp>
      <p:pic>
        <p:nvPicPr>
          <p:cNvPr id="3074" name="Picture 2" descr="E:\М.Гафури\0305ff1490911bffe671cfef5b120f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04355" y="1148796"/>
            <a:ext cx="1650489" cy="226832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3154" y="1124744"/>
            <a:ext cx="1615109" cy="2268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C:\Users\user\Desktop\Практика 2015\3 курс УМК\1 семестр\3. М.Гафури. Словосочетание\10102224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4052" y="3861048"/>
            <a:ext cx="20574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86531"/>
            <a:ext cx="8229600" cy="93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73124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quarter" idx="13"/>
          </p:nvPr>
        </p:nvSpPr>
        <p:spPr>
          <a:xfrm>
            <a:off x="4427984" y="548680"/>
            <a:ext cx="4371912" cy="5289768"/>
          </a:xfrm>
        </p:spPr>
        <p:txBody>
          <a:bodyPr>
            <a:normAutofit/>
          </a:bodyPr>
          <a:lstStyle/>
          <a:p>
            <a:pPr marL="0" indent="0" algn="just">
              <a:buNone/>
            </a:pPr>
            <a:r>
              <a:rPr lang="ba-RU" dirty="0"/>
              <a:t>М. Ғафуриҙың егерменсе йылдар ижадында проза жанры ҙур урын биләй. Ул революцияға тиклем дә “Фәҡирлек менән үткән тереклек”, “Аслыҡ йыл йәки һатлыҡ ҡыҙ”, “Ярлылар, йәки өйҙәш ҡатын”, “Үгәй балалар”, “Онотолған енәйәт”, “Һалдат ҡатыны Хәмиҙә” кеүек реалистик хикәйәләрен ижад итте. </a:t>
            </a:r>
            <a:endParaRPr lang="ru-RU"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772816"/>
            <a:ext cx="3962400"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76716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2"/>
          </p:nvPr>
        </p:nvSpPr>
        <p:spPr>
          <a:xfrm>
            <a:off x="4067944" y="836712"/>
            <a:ext cx="4546848" cy="5472608"/>
          </a:xfrm>
        </p:spPr>
        <p:txBody>
          <a:bodyPr>
            <a:normAutofit lnSpcReduction="10000"/>
          </a:bodyPr>
          <a:lstStyle/>
          <a:p>
            <a:pPr marL="0" indent="0" algn="just">
              <a:buNone/>
            </a:pPr>
            <a:r>
              <a:rPr lang="ba-RU" dirty="0" smtClean="0"/>
              <a:t>      М</a:t>
            </a:r>
            <a:r>
              <a:rPr lang="ba-RU" dirty="0"/>
              <a:t>. Ғафури башҡорт әҙәбиәтенең бөтә жанрҙарында ла эшләне. Мәғрифәтселек, революцион-демократик идеялар менән һуғарылған романтик стилдәге шиғырҙары һәм поэмалары, реалистик прозаһы менән бергә, ул балалар әҙәбиәте өлкәһендә мауыҡтырғыс әҫәрҙәр ижад итте, мәҫәл жанрына нигеҙ һалды, тәнҡит һәм үткер публицистика өлкәһендә даими эшләп килде.</a:t>
            </a:r>
            <a:endParaRPr lang="ru-RU" dirty="0"/>
          </a:p>
          <a:p>
            <a:pPr marL="0" indent="0" algn="just">
              <a:buNone/>
            </a:pPr>
            <a:endParaRPr lang="ru-RU" dirty="0"/>
          </a:p>
        </p:txBody>
      </p:sp>
      <p:pic>
        <p:nvPicPr>
          <p:cNvPr id="5" name="Picture 9"/>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454104" y="1600201"/>
            <a:ext cx="3466918" cy="4061048"/>
          </a:xfrm>
        </p:spPr>
      </p:pic>
    </p:spTree>
    <p:extLst>
      <p:ext uri="{BB962C8B-B14F-4D97-AF65-F5344CB8AC3E}">
        <p14:creationId xmlns:p14="http://schemas.microsoft.com/office/powerpoint/2010/main" val="28356865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200" dirty="0" err="1" smtClean="0">
                <a:latin typeface="Rom Bsh" panose="02020500000000000000" pitchFamily="18" charset="0"/>
              </a:rPr>
              <a:t>Ул</a:t>
            </a:r>
            <a:r>
              <a:rPr lang="ru-RU" sz="3200" dirty="0" smtClean="0">
                <a:latin typeface="Rom Bsh" panose="02020500000000000000" pitchFamily="18" charset="0"/>
              </a:rPr>
              <a:t>- Баш6орт АССР-ыны5</a:t>
            </a:r>
            <a:br>
              <a:rPr lang="ru-RU" sz="3200" dirty="0" smtClean="0">
                <a:latin typeface="Rom Bsh" panose="02020500000000000000" pitchFamily="18" charset="0"/>
              </a:rPr>
            </a:br>
            <a:r>
              <a:rPr lang="ru-RU" sz="3200" dirty="0" smtClean="0">
                <a:latin typeface="Rom Bsh" panose="02020500000000000000" pitchFamily="18" charset="0"/>
              </a:rPr>
              <a:t> </a:t>
            </a:r>
            <a:r>
              <a:rPr lang="ru-RU" sz="3200" dirty="0"/>
              <a:t>1</a:t>
            </a:r>
            <a:r>
              <a:rPr lang="ru-RU" sz="3200" dirty="0">
                <a:latin typeface="Rom Bsh" panose="02020500000000000000" pitchFamily="18" charset="0"/>
              </a:rPr>
              <a:t>-се </a:t>
            </a:r>
            <a:r>
              <a:rPr lang="ru-RU" sz="3200" dirty="0" smtClean="0">
                <a:latin typeface="Rom Bsh" panose="02020500000000000000" pitchFamily="18" charset="0"/>
              </a:rPr>
              <a:t>халы6 ша7иры</a:t>
            </a:r>
            <a:endParaRPr lang="ru-RU" sz="3200" dirty="0">
              <a:latin typeface="Rom Bsh" panose="02020500000000000000" pitchFamily="18" charset="0"/>
            </a:endParaRPr>
          </a:p>
        </p:txBody>
      </p:sp>
      <p:pic>
        <p:nvPicPr>
          <p:cNvPr id="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2771800" y="2132856"/>
            <a:ext cx="3525589" cy="45259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1167532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2"/>
          </p:nvPr>
        </p:nvSpPr>
        <p:spPr>
          <a:xfrm>
            <a:off x="4860032" y="620688"/>
            <a:ext cx="4028256" cy="5328592"/>
          </a:xfrm>
        </p:spPr>
        <p:txBody>
          <a:bodyPr>
            <a:normAutofit/>
          </a:bodyPr>
          <a:lstStyle/>
          <a:p>
            <a:pPr marL="0" indent="0">
              <a:lnSpc>
                <a:spcPct val="150000"/>
              </a:lnSpc>
              <a:buNone/>
            </a:pPr>
            <a:r>
              <a:rPr lang="ru-RU" dirty="0" smtClean="0">
                <a:latin typeface="Rom Bsh" panose="02020500000000000000" pitchFamily="18" charset="0"/>
              </a:rPr>
              <a:t>№</a:t>
            </a:r>
            <a:r>
              <a:rPr lang="ru-RU" dirty="0" err="1" smtClean="0"/>
              <a:t>уңғы</a:t>
            </a:r>
            <a:r>
              <a:rPr lang="ru-RU" dirty="0" smtClean="0"/>
              <a:t> </a:t>
            </a:r>
            <a:r>
              <a:rPr lang="ru-RU" dirty="0" err="1" smtClean="0"/>
              <a:t>йылдарҙа</a:t>
            </a:r>
            <a:r>
              <a:rPr lang="ru-RU" dirty="0" smtClean="0"/>
              <a:t>  </a:t>
            </a:r>
            <a:r>
              <a:rPr lang="ru-RU" dirty="0" smtClean="0">
                <a:latin typeface="Rom Bsh" panose="02020500000000000000" pitchFamily="18" charset="0"/>
              </a:rPr>
              <a:t>я8ыл7ан </a:t>
            </a:r>
            <a:r>
              <a:rPr lang="ru-RU" dirty="0" smtClean="0"/>
              <a:t>“</a:t>
            </a:r>
            <a:r>
              <a:rPr lang="ru-RU" dirty="0" err="1" smtClean="0"/>
              <a:t>Ҡара</a:t>
            </a:r>
            <a:r>
              <a:rPr lang="ru-RU" dirty="0" smtClean="0"/>
              <a:t> </a:t>
            </a:r>
            <a:r>
              <a:rPr lang="ru-RU" dirty="0" err="1"/>
              <a:t>йөҙҙәр</a:t>
            </a:r>
            <a:r>
              <a:rPr lang="ru-RU" dirty="0"/>
              <a:t>”, “</a:t>
            </a:r>
            <a:r>
              <a:rPr lang="ru-RU" dirty="0" err="1"/>
              <a:t>Шағирҙың</a:t>
            </a:r>
            <a:r>
              <a:rPr lang="ru-RU" dirty="0"/>
              <a:t> алтын </a:t>
            </a:r>
            <a:r>
              <a:rPr lang="ru-RU" dirty="0" err="1"/>
              <a:t>приискыһында</a:t>
            </a:r>
            <a:r>
              <a:rPr lang="ru-RU" dirty="0"/>
              <a:t>”, “</a:t>
            </a:r>
            <a:r>
              <a:rPr lang="ru-RU" dirty="0" err="1"/>
              <a:t>Тормош</a:t>
            </a:r>
            <a:r>
              <a:rPr lang="ru-RU" dirty="0"/>
              <a:t> </a:t>
            </a:r>
            <a:r>
              <a:rPr lang="ru-RU" dirty="0" err="1"/>
              <a:t>баҫҡыстары</a:t>
            </a:r>
            <a:r>
              <a:rPr lang="ru-RU" dirty="0"/>
              <a:t>” </a:t>
            </a:r>
            <a:r>
              <a:rPr lang="ru-RU" dirty="0" err="1"/>
              <a:t>повестары</a:t>
            </a:r>
            <a:r>
              <a:rPr lang="ru-RU" dirty="0"/>
              <a:t> </a:t>
            </a:r>
            <a:r>
              <a:rPr lang="ru-RU" dirty="0" err="1"/>
              <a:t>башҡорт</a:t>
            </a:r>
            <a:r>
              <a:rPr lang="ru-RU" dirty="0"/>
              <a:t> </a:t>
            </a:r>
            <a:r>
              <a:rPr lang="ru-RU" dirty="0" err="1"/>
              <a:t>прозаһын</a:t>
            </a:r>
            <a:r>
              <a:rPr lang="ru-RU" dirty="0"/>
              <a:t> </a:t>
            </a:r>
            <a:r>
              <a:rPr lang="ru-RU" dirty="0" err="1"/>
              <a:t>үҫтереүҙә</a:t>
            </a:r>
            <a:r>
              <a:rPr lang="ru-RU" dirty="0"/>
              <a:t> </a:t>
            </a:r>
            <a:r>
              <a:rPr lang="ru-RU" dirty="0" err="1"/>
              <a:t>әһәмиәтле</a:t>
            </a:r>
            <a:r>
              <a:rPr lang="ru-RU" dirty="0"/>
              <a:t> роль </a:t>
            </a:r>
            <a:r>
              <a:rPr lang="ru-RU" dirty="0" err="1"/>
              <a:t>уйнанылар</a:t>
            </a:r>
            <a:r>
              <a:rPr lang="ru-RU" dirty="0"/>
              <a:t>.</a:t>
            </a:r>
          </a:p>
          <a:p>
            <a:endParaRPr lang="ru-RU" dirty="0"/>
          </a:p>
        </p:txBody>
      </p:sp>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0244" y="3625908"/>
            <a:ext cx="4041775" cy="293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425" y="620688"/>
            <a:ext cx="3657412"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18003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сполнительная">
  <a:themeElements>
    <a:clrScheme name="Исполнительная">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Исполнительн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Исполнитель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46</TotalTime>
  <Words>322</Words>
  <Application>Microsoft Office PowerPoint</Application>
  <PresentationFormat>Экран (4:3)</PresentationFormat>
  <Paragraphs>13</Paragraphs>
  <Slides>11</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11</vt:i4>
      </vt:variant>
    </vt:vector>
  </HeadingPairs>
  <TitlesOfParts>
    <vt:vector size="17" baseType="lpstr">
      <vt:lpstr>Arial</vt:lpstr>
      <vt:lpstr>Century Gothic</vt:lpstr>
      <vt:lpstr>Courier New</vt:lpstr>
      <vt:lpstr>Palatino Linotype</vt:lpstr>
      <vt:lpstr>Rom Bsh</vt:lpstr>
      <vt:lpstr>Исполнительная</vt:lpstr>
      <vt:lpstr>Мәжит Ғафури  (1880-1934)</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Ул- Баш6орт АССР-ыны5  1-се халы6 ша7иры</vt:lpstr>
      <vt:lpstr>Презентация PowerPoint</vt:lpstr>
      <vt:lpstr>М.?афури 7аил13е мен1н</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Мәжит Ғафури  (1880-1934)</dc:title>
  <dc:creator>Anna</dc:creator>
  <cp:lastModifiedBy>RePack by Diakov</cp:lastModifiedBy>
  <cp:revision>9</cp:revision>
  <dcterms:created xsi:type="dcterms:W3CDTF">2015-06-05T06:12:29Z</dcterms:created>
  <dcterms:modified xsi:type="dcterms:W3CDTF">2018-03-19T12:50:54Z</dcterms:modified>
</cp:coreProperties>
</file>