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2" r:id="rId2"/>
    <p:sldId id="305" r:id="rId3"/>
    <p:sldId id="303" r:id="rId4"/>
    <p:sldId id="297" r:id="rId5"/>
    <p:sldId id="299" r:id="rId6"/>
    <p:sldId id="286" r:id="rId7"/>
    <p:sldId id="300" r:id="rId8"/>
    <p:sldId id="287" r:id="rId9"/>
    <p:sldId id="288" r:id="rId10"/>
    <p:sldId id="289" r:id="rId11"/>
    <p:sldId id="291" r:id="rId12"/>
    <p:sldId id="294" r:id="rId13"/>
    <p:sldId id="293" r:id="rId14"/>
    <p:sldId id="295" r:id="rId15"/>
    <p:sldId id="296" r:id="rId16"/>
    <p:sldId id="266" r:id="rId17"/>
    <p:sldId id="267" r:id="rId18"/>
    <p:sldId id="268" r:id="rId19"/>
    <p:sldId id="269" r:id="rId20"/>
    <p:sldId id="270" r:id="rId21"/>
    <p:sldId id="257" r:id="rId22"/>
    <p:sldId id="263" r:id="rId23"/>
    <p:sldId id="274" r:id="rId24"/>
    <p:sldId id="265" r:id="rId25"/>
    <p:sldId id="271" r:id="rId26"/>
    <p:sldId id="275" r:id="rId27"/>
    <p:sldId id="304" r:id="rId28"/>
    <p:sldId id="276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8C79-07C2-4180-B232-ACF155AAF89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A4D4-928E-45FC-B171-AEC8721FE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A4D4-928E-45FC-B171-AEC8721FE0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9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Лексика башкирского </a:t>
            </a:r>
            <a:r>
              <a:rPr lang="ru-RU" sz="4000" dirty="0" smtClean="0">
                <a:solidFill>
                  <a:srgbClr val="FF0000"/>
                </a:solidFill>
              </a:rPr>
              <a:t>языка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с точки зрения происхождения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46531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>
                <a:latin typeface="Rom Bsh" panose="02020500000000000000" pitchFamily="18" charset="0"/>
              </a:rPr>
              <a:t>Әҙерләне Кәримова Г.Я.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820472" cy="612068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Rom Bsh" pitchFamily="18" charset="0"/>
              </a:rPr>
              <a:t>?1р1п 31м фарсы телд1рен1н 98л1штерелг1н 39881р8е </a:t>
            </a:r>
            <a:r>
              <a:rPr lang="ru-RU" altLang="ru-RU" dirty="0" err="1" smtClean="0">
                <a:solidFill>
                  <a:srgbClr val="FF0000"/>
                </a:solidFill>
                <a:latin typeface="Rom Bsh" pitchFamily="18" charset="0"/>
              </a:rPr>
              <a:t>таныу</a:t>
            </a:r>
            <a:r>
              <a:rPr lang="ru-RU" altLang="ru-RU" dirty="0" smtClean="0">
                <a:solidFill>
                  <a:srgbClr val="FF0000"/>
                </a:solidFill>
                <a:latin typeface="Rom Bsh" pitchFamily="18" charset="0"/>
              </a:rPr>
              <a:t> </a:t>
            </a:r>
            <a:r>
              <a:rPr lang="ru-RU" altLang="ru-RU" dirty="0" err="1" smtClean="0">
                <a:solidFill>
                  <a:srgbClr val="FF0000"/>
                </a:solidFill>
                <a:latin typeface="Rom Bsh" pitchFamily="18" charset="0"/>
              </a:rPr>
              <a:t>юлдары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1.</a:t>
            </a:r>
            <a:r>
              <a:rPr lang="ru-RU" altLang="ru-RU" dirty="0" smtClean="0">
                <a:latin typeface="Rom Bsh" pitchFamily="18" charset="0"/>
              </a:rPr>
              <a:t>Составында </a:t>
            </a:r>
            <a:r>
              <a:rPr lang="ru-RU" altLang="ru-RU" dirty="0" err="1" smtClean="0">
                <a:solidFill>
                  <a:srgbClr val="CC0000"/>
                </a:solidFill>
                <a:latin typeface="Rom Bsh" pitchFamily="18" charset="0"/>
              </a:rPr>
              <a:t>х</a:t>
            </a:r>
            <a:r>
              <a:rPr lang="ru-RU" altLang="ru-RU" dirty="0" smtClean="0">
                <a:latin typeface="Rom Bsh" pitchFamily="18" charset="0"/>
              </a:rPr>
              <a:t> 31м </a:t>
            </a:r>
            <a:r>
              <a:rPr lang="ru-RU" altLang="ru-RU" dirty="0" err="1" smtClean="0">
                <a:solidFill>
                  <a:srgbClr val="CC0000"/>
                </a:solidFill>
                <a:latin typeface="Rom Bsh" pitchFamily="18" charset="0"/>
              </a:rPr>
              <a:t>ф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, </a:t>
            </a:r>
            <a:r>
              <a:rPr lang="ru-RU" altLang="ru-RU" dirty="0" err="1" smtClean="0">
                <a:solidFill>
                  <a:srgbClr val="CC0000"/>
                </a:solidFill>
                <a:latin typeface="Rom Bsh" pitchFamily="18" charset="0"/>
              </a:rPr>
              <a:t>з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 </a:t>
            </a:r>
            <a:r>
              <a:rPr lang="ru-RU" altLang="ru-RU" dirty="0" smtClean="0">
                <a:latin typeface="Rom Bsh" pitchFamily="18" charset="0"/>
              </a:rPr>
              <a:t> 2нд1ре бул7ан 39881р й1 71р1п, й1 фарсы телен1н </a:t>
            </a:r>
            <a:r>
              <a:rPr lang="ru-RU" altLang="ru-RU" dirty="0" err="1" smtClean="0">
                <a:latin typeface="Rom Bsh" pitchFamily="18" charset="0"/>
              </a:rPr>
              <a:t>килеп</a:t>
            </a:r>
            <a:r>
              <a:rPr lang="ru-RU" altLang="ru-RU" dirty="0" smtClean="0">
                <a:latin typeface="Rom Bsh" pitchFamily="18" charset="0"/>
              </a:rPr>
              <a:t> инг1н 39881р </a:t>
            </a:r>
            <a:r>
              <a:rPr lang="ru-RU" altLang="ru-RU" dirty="0" err="1" smtClean="0">
                <a:latin typeface="Rom Bsh" pitchFamily="18" charset="0"/>
              </a:rPr>
              <a:t>була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ru-RU" altLang="ru-RU" dirty="0" smtClean="0">
                <a:latin typeface="Rom Bsh" pitchFamily="18" charset="0"/>
              </a:rPr>
              <a:t> х18ер, х1б1р, х1тер, </a:t>
            </a:r>
            <a:r>
              <a:rPr lang="ru-RU" altLang="ru-RU" dirty="0" err="1" smtClean="0">
                <a:latin typeface="Rom Bsh" pitchFamily="18" charset="0"/>
              </a:rPr>
              <a:t>саф</a:t>
            </a:r>
            <a:r>
              <a:rPr lang="ru-RU" altLang="ru-RU" dirty="0" smtClean="0">
                <a:latin typeface="Rom Bsh" pitchFamily="18" charset="0"/>
              </a:rPr>
              <a:t>,  фай8а.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2.</a:t>
            </a:r>
            <a:r>
              <a:rPr lang="ru-RU" altLang="ru-RU" dirty="0" smtClean="0">
                <a:latin typeface="Rom Bsh" pitchFamily="18" charset="0"/>
              </a:rPr>
              <a:t>?1р1п телен1н инг1н 39881р81 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7</a:t>
            </a:r>
            <a:r>
              <a:rPr lang="ru-RU" altLang="ru-RU" dirty="0" smtClean="0">
                <a:latin typeface="Rom Bsh" pitchFamily="18" charset="0"/>
              </a:rPr>
              <a:t> 31м 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6</a:t>
            </a:r>
            <a:r>
              <a:rPr lang="ru-RU" altLang="ru-RU" dirty="0" smtClean="0">
                <a:latin typeface="Rom Bsh" pitchFamily="18" charset="0"/>
              </a:rPr>
              <a:t> 2нд1ре н18ек 3у8ын6ылар </a:t>
            </a:r>
            <a:r>
              <a:rPr lang="ru-RU" altLang="ru-RU" dirty="0" err="1" smtClean="0">
                <a:latin typeface="Rom Bsh" pitchFamily="18" charset="0"/>
              </a:rPr>
              <a:t>уратылышында</a:t>
            </a:r>
            <a:r>
              <a:rPr lang="ru-RU" altLang="ru-RU" dirty="0" smtClean="0">
                <a:latin typeface="Rom Bsh" pitchFamily="18" charset="0"/>
              </a:rPr>
              <a:t> </a:t>
            </a:r>
            <a:r>
              <a:rPr lang="ru-RU" altLang="ru-RU" dirty="0" err="1" smtClean="0">
                <a:latin typeface="Rom Bsh" pitchFamily="18" charset="0"/>
              </a:rPr>
              <a:t>ла</a:t>
            </a:r>
            <a:r>
              <a:rPr lang="ru-RU" altLang="ru-RU" dirty="0" smtClean="0">
                <a:latin typeface="Rom Bsh" pitchFamily="18" charset="0"/>
              </a:rPr>
              <a:t> кил1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ru-RU" altLang="ru-RU" dirty="0" smtClean="0">
                <a:latin typeface="Rom Bsh" pitchFamily="18" charset="0"/>
              </a:rPr>
              <a:t> 79мер, и7тибар, 71ф9, м161л, 61л1м.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itchFamily="18" charset="0"/>
              </a:rPr>
              <a:t>3.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И</a:t>
            </a:r>
            <a:r>
              <a:rPr lang="ru-RU" altLang="ru-RU" dirty="0" smtClean="0">
                <a:latin typeface="Rom Bsh" pitchFamily="18" charset="0"/>
              </a:rPr>
              <a:t> 2н2н1 б2тк1н </a:t>
            </a:r>
            <a:r>
              <a:rPr lang="ru-RU" altLang="ru-RU" dirty="0" err="1" smtClean="0">
                <a:latin typeface="Rom Bsh" pitchFamily="18" charset="0"/>
              </a:rPr>
              <a:t>сифаттар</a:t>
            </a:r>
            <a:r>
              <a:rPr lang="ru-RU" altLang="ru-RU" dirty="0" smtClean="0">
                <a:latin typeface="Rom Bsh" pitchFamily="18" charset="0"/>
              </a:rPr>
              <a:t> 31м </a:t>
            </a:r>
            <a:r>
              <a:rPr lang="ru-RU" altLang="ru-RU" dirty="0" err="1" smtClean="0">
                <a:latin typeface="Rom Bsh" pitchFamily="18" charset="0"/>
              </a:rPr>
              <a:t>кеше</a:t>
            </a:r>
            <a:r>
              <a:rPr lang="ru-RU" altLang="ru-RU" dirty="0" smtClean="0">
                <a:latin typeface="Rom Bsh" pitchFamily="18" charset="0"/>
              </a:rPr>
              <a:t> исемд1ре 71р1п телен1н инг1н 39881р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ru-RU" altLang="ru-RU" dirty="0" smtClean="0">
                <a:latin typeface="Rom Bsh" pitchFamily="18" charset="0"/>
              </a:rPr>
              <a:t> </a:t>
            </a:r>
            <a:r>
              <a:rPr lang="ru-RU" altLang="ru-RU" dirty="0" err="1" smtClean="0">
                <a:latin typeface="Rom Bsh" pitchFamily="18" charset="0"/>
              </a:rPr>
              <a:t>тасуири</a:t>
            </a:r>
            <a:r>
              <a:rPr lang="ru-RU" altLang="ru-RU" dirty="0" smtClean="0">
                <a:latin typeface="Rom Bsh" pitchFamily="18" charset="0"/>
              </a:rPr>
              <a:t>, т1рби19и, </a:t>
            </a:r>
            <a:r>
              <a:rPr lang="ru-RU" altLang="ru-RU" dirty="0" err="1" smtClean="0">
                <a:latin typeface="Rom Bsh" pitchFamily="18" charset="0"/>
              </a:rPr>
              <a:t>милли</a:t>
            </a:r>
            <a:r>
              <a:rPr lang="ru-RU" altLang="ru-RU" dirty="0" smtClean="0">
                <a:latin typeface="Rom Bsh" pitchFamily="18" charset="0"/>
              </a:rPr>
              <a:t>, </a:t>
            </a:r>
            <a:r>
              <a:rPr lang="ru-RU" altLang="ru-RU" dirty="0" err="1" smtClean="0">
                <a:latin typeface="Rom Bsh" pitchFamily="18" charset="0"/>
              </a:rPr>
              <a:t>дини</a:t>
            </a:r>
            <a:r>
              <a:rPr lang="ru-RU" altLang="ru-RU" dirty="0" smtClean="0">
                <a:latin typeface="Rom Bsh" pitchFamily="18" charset="0"/>
              </a:rPr>
              <a:t>, ?1ли, В1ли.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latin typeface="Rom Bsh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latin typeface="Rom Bsh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latin typeface="Rom Bs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270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>
                <a:solidFill>
                  <a:srgbClr val="FF0000"/>
                </a:solidFill>
                <a:latin typeface="Rom Bsh" pitchFamily="18" charset="0"/>
              </a:rPr>
              <a:t>Баш6орттар рус д19л1тен1 6ушыла</a:t>
            </a:r>
          </a:p>
        </p:txBody>
      </p:sp>
      <p:pic>
        <p:nvPicPr>
          <p:cNvPr id="4" name="Picture 4" descr="picture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12776"/>
            <a:ext cx="3744416" cy="3240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picture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9"/>
          <a:stretch>
            <a:fillRect/>
          </a:stretch>
        </p:blipFill>
        <p:spPr>
          <a:xfrm>
            <a:off x="3203848" y="3501008"/>
            <a:ext cx="5760641" cy="31683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040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Рус телен1н 98л1штерелг1н 39881р</a:t>
            </a:r>
            <a:r>
              <a:rPr lang="ru-RU" altLang="ru-RU" dirty="0" smtClean="0">
                <a:solidFill>
                  <a:srgbClr val="CC0000"/>
                </a:solidFill>
                <a:latin typeface="Times New Roman" pitchFamily="18" charset="0"/>
              </a:rPr>
              <a:t>:</a:t>
            </a:r>
            <a:br>
              <a:rPr lang="ru-RU" altLang="ru-RU" dirty="0" smtClean="0">
                <a:solidFill>
                  <a:srgbClr val="CC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611560" y="2332037"/>
            <a:ext cx="8229600" cy="325720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4800" dirty="0" smtClean="0">
                <a:latin typeface="Rom Bsh" pitchFamily="18" charset="0"/>
              </a:rPr>
              <a:t>Эшл1п1, </a:t>
            </a:r>
            <a:r>
              <a:rPr lang="ru-RU" altLang="ru-RU" sz="4800" dirty="0" err="1" smtClean="0">
                <a:latin typeface="Rom Bsh" pitchFamily="18" charset="0"/>
              </a:rPr>
              <a:t>кирбес</a:t>
            </a:r>
            <a:r>
              <a:rPr lang="ru-RU" altLang="ru-RU" sz="4800" dirty="0" smtClean="0">
                <a:latin typeface="Rom Bsh" pitchFamily="18" charset="0"/>
              </a:rPr>
              <a:t>, миск1, район, </a:t>
            </a:r>
            <a:r>
              <a:rPr lang="ru-RU" altLang="ru-RU" sz="4800" dirty="0" err="1" smtClean="0">
                <a:latin typeface="Rom Bsh" pitchFamily="18" charset="0"/>
              </a:rPr>
              <a:t>карауат</a:t>
            </a:r>
            <a:r>
              <a:rPr lang="ru-RU" altLang="ru-RU" sz="4800" dirty="0" smtClean="0">
                <a:latin typeface="Rom Bsh" pitchFamily="18" charset="0"/>
              </a:rPr>
              <a:t>, </a:t>
            </a:r>
            <a:r>
              <a:rPr lang="ru-RU" altLang="ru-RU" sz="4800" dirty="0" err="1" smtClean="0">
                <a:latin typeface="Rom Bsh" pitchFamily="18" charset="0"/>
              </a:rPr>
              <a:t>өҫтәл, картуф</a:t>
            </a:r>
            <a:r>
              <a:rPr lang="ru-RU" altLang="ru-RU" sz="4800" dirty="0" smtClean="0">
                <a:latin typeface="Rom Bsh" pitchFamily="18" charset="0"/>
              </a:rPr>
              <a:t>, </a:t>
            </a:r>
            <a:r>
              <a:rPr lang="ru-RU" altLang="ru-RU" sz="4800" dirty="0" err="1" smtClean="0">
                <a:latin typeface="Rom Bsh" pitchFamily="18" charset="0"/>
              </a:rPr>
              <a:t>кәбеҫтә…</a:t>
            </a:r>
            <a:endParaRPr lang="ru-RU" altLang="ru-RU" sz="4800" dirty="0" smtClean="0">
              <a:latin typeface="Rom Bs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762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>
                <a:solidFill>
                  <a:srgbClr val="CC0000"/>
                </a:solidFill>
                <a:latin typeface="Rom Bsh" pitchFamily="18" charset="0"/>
              </a:rPr>
              <a:t>Интернациональ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 39881р.</a:t>
            </a: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600" dirty="0" smtClean="0">
                <a:latin typeface="Rom Bsh" pitchFamily="18" charset="0"/>
              </a:rPr>
              <a:t>Баш6орт телен1 рус теле </a:t>
            </a:r>
            <a:r>
              <a:rPr lang="ru-RU" altLang="ru-RU" sz="3600" dirty="0" err="1" smtClean="0">
                <a:latin typeface="Rom Bsh" pitchFamily="18" charset="0"/>
              </a:rPr>
              <a:t>аша</a:t>
            </a:r>
            <a:r>
              <a:rPr lang="ru-RU" altLang="ru-RU" sz="3600" dirty="0" smtClean="0">
                <a:latin typeface="Rom Bsh" pitchFamily="18" charset="0"/>
              </a:rPr>
              <a:t> баш6а телд1р81н инг1н 39881р</a:t>
            </a:r>
            <a:r>
              <a:rPr lang="ru-RU" altLang="ru-RU" sz="3600" dirty="0" smtClean="0">
                <a:latin typeface="Times New Roman" pitchFamily="18" charset="0"/>
              </a:rPr>
              <a:t>:</a:t>
            </a:r>
            <a:r>
              <a:rPr lang="ru-RU" altLang="ru-RU" sz="3600" dirty="0" smtClean="0">
                <a:latin typeface="Rom Bsh" pitchFamily="18" charset="0"/>
              </a:rPr>
              <a:t> театр, спектакль, армия, кабинет, бокс, кафе, кофе, жонглер, директор 3. б. </a:t>
            </a:r>
          </a:p>
        </p:txBody>
      </p:sp>
    </p:spTree>
    <p:extLst>
      <p:ext uri="{BB962C8B-B14F-4D97-AF65-F5344CB8AC3E}">
        <p14:creationId xmlns:p14="http://schemas.microsoft.com/office/powerpoint/2010/main" val="41358570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№9881р </a:t>
            </a:r>
            <a:r>
              <a:rPr lang="ru-RU" altLang="ru-RU" dirty="0" err="1" smtClean="0">
                <a:solidFill>
                  <a:srgbClr val="CC0000"/>
                </a:solidFill>
                <a:latin typeface="Rom Bsh" pitchFamily="18" charset="0"/>
              </a:rPr>
              <a:t>ҡайҙан килгән</a:t>
            </a:r>
            <a:endParaRPr lang="ru-RU" altLang="ru-RU" dirty="0" smtClean="0">
              <a:solidFill>
                <a:srgbClr val="CC0000"/>
              </a:solidFill>
              <a:latin typeface="Rom Bsh" pitchFamily="18" charset="0"/>
            </a:endParaRPr>
          </a:p>
        </p:txBody>
      </p:sp>
      <p:graphicFrame>
        <p:nvGraphicFramePr>
          <p:cNvPr id="17438" name="Group 30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18487" cy="5689600"/>
        </p:xfrm>
        <a:graphic>
          <a:graphicData uri="http://schemas.openxmlformats.org/drawingml/2006/table">
            <a:tbl>
              <a:tblPr/>
              <a:tblGrid>
                <a:gridCol w="4175125"/>
                <a:gridCol w="4043362"/>
              </a:tblGrid>
              <a:tr h="6477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Rom Bsh" pitchFamily="18" charset="0"/>
                        </a:rPr>
                        <a:t>Т2п баш6орт 39881ре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Rom Bsh" pitchFamily="18" charset="0"/>
                        </a:rPr>
                        <a:t>(8л1штерелг1н 39881р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Баш, ая6,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а7ас, 6арт, й9гере9, а6, </a:t>
                      </a:r>
                      <a:r>
                        <a:rPr kumimoji="0" lang="ru-RU" altLang="ru-RU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ат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, т2н, с1ск1 3. б.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m Bsh" pitchFamily="18" charset="0"/>
                        </a:rPr>
                        <a:t>?1р1п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 телен1н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98л1штерелг1н 39881р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m Bsh" pitchFamily="18" charset="0"/>
                        </a:rPr>
                        <a:t>Фарсы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 телен1н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98л1штерелг1н 39881р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m Bsh" pitchFamily="18" charset="0"/>
                        </a:rPr>
                        <a:t>Рус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 телен1н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98л1штерелг1н 39881р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m Bsh" pitchFamily="18" charset="0"/>
                        </a:rPr>
                        <a:t>Интернациональ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m Bsh" pitchFamily="18" charset="0"/>
                        </a:rPr>
                        <a:t>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m Bsh" pitchFamily="18" charset="0"/>
                        </a:rPr>
                        <a:t>39881р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m Bsh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91512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dirty="0" smtClean="0">
                <a:latin typeface="Rom Bsh" pitchFamily="18" charset="0"/>
              </a:rPr>
              <a:t>Магнитофон, халы6, </a:t>
            </a:r>
            <a:r>
              <a:rPr lang="ru-RU" altLang="ru-RU" sz="4800" dirty="0" err="1" smtClean="0">
                <a:latin typeface="Rom Bsh" pitchFamily="18" charset="0"/>
              </a:rPr>
              <a:t>быяла</a:t>
            </a:r>
            <a:r>
              <a:rPr lang="ru-RU" altLang="ru-RU" sz="4800" dirty="0" smtClean="0">
                <a:latin typeface="Rom Bsh" pitchFamily="18" charset="0"/>
              </a:rPr>
              <a:t>, 9тек, </a:t>
            </a:r>
            <a:r>
              <a:rPr lang="ru-RU" altLang="ru-RU" sz="4800" dirty="0" err="1" smtClean="0">
                <a:latin typeface="Rom Bsh" pitchFamily="18" charset="0"/>
              </a:rPr>
              <a:t>тауар</a:t>
            </a:r>
            <a:r>
              <a:rPr lang="ru-RU" altLang="ru-RU" sz="4800" dirty="0" smtClean="0">
                <a:latin typeface="Rom Bsh" pitchFamily="18" charset="0"/>
              </a:rPr>
              <a:t>, Ф1тих, </a:t>
            </a:r>
            <a:r>
              <a:rPr lang="ba-RU" altLang="ru-RU" sz="4800" dirty="0" smtClean="0">
                <a:latin typeface="Rom Bsh" pitchFamily="18" charset="0"/>
              </a:rPr>
              <a:t>әсәй,</a:t>
            </a:r>
            <a:r>
              <a:rPr lang="ru-RU" altLang="ru-RU" sz="4800" dirty="0" smtClean="0">
                <a:latin typeface="Rom Bsh" pitchFamily="18" charset="0"/>
              </a:rPr>
              <a:t> </a:t>
            </a:r>
            <a:r>
              <a:rPr lang="ru-RU" altLang="ru-RU" sz="4800" dirty="0" err="1" smtClean="0">
                <a:latin typeface="Rom Bsh" pitchFamily="18" charset="0"/>
              </a:rPr>
              <a:t>самауыр</a:t>
            </a:r>
            <a:r>
              <a:rPr lang="ru-RU" altLang="ru-RU" sz="4800" dirty="0" smtClean="0">
                <a:latin typeface="Rom Bsh" pitchFamily="18" charset="0"/>
              </a:rPr>
              <a:t>, телефон, </a:t>
            </a:r>
            <a:r>
              <a:rPr lang="ru-RU" altLang="ru-RU" sz="4800" dirty="0" err="1" smtClean="0">
                <a:latin typeface="Rom Bsh" pitchFamily="18" charset="0"/>
              </a:rPr>
              <a:t>зыян</a:t>
            </a:r>
            <a:r>
              <a:rPr lang="ru-RU" altLang="ru-RU" sz="4800" dirty="0" smtClean="0">
                <a:latin typeface="Rom Bsh" pitchFamily="18" charset="0"/>
              </a:rPr>
              <a:t>, торба, фай8а, бокс, стена, х18ер, 7181т, </a:t>
            </a:r>
            <a:r>
              <a:rPr lang="ru-RU" altLang="ru-RU" sz="4800" dirty="0" err="1" smtClean="0">
                <a:latin typeface="Rom Bsh" pitchFamily="18" charset="0"/>
              </a:rPr>
              <a:t>көн, </a:t>
            </a:r>
            <a:r>
              <a:rPr lang="ru-RU" altLang="ru-RU" sz="4800" dirty="0" smtClean="0">
                <a:latin typeface="Rom Bsh" pitchFamily="18" charset="0"/>
              </a:rPr>
              <a:t>миск1, паровоз, республика.</a:t>
            </a:r>
          </a:p>
        </p:txBody>
      </p:sp>
    </p:spTree>
    <p:extLst>
      <p:ext uri="{BB962C8B-B14F-4D97-AF65-F5344CB8AC3E}">
        <p14:creationId xmlns:p14="http://schemas.microsoft.com/office/powerpoint/2010/main" val="4156914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Лексик</a:t>
            </a:r>
            <a:r>
              <a:rPr lang="ru-RU" dirty="0" smtClean="0"/>
              <a:t> тема. </a:t>
            </a:r>
            <a:r>
              <a:rPr lang="ru-RU" dirty="0" err="1" smtClean="0"/>
              <a:t>Магазинда</a:t>
            </a:r>
            <a:endParaRPr lang="ru-RU" dirty="0"/>
          </a:p>
        </p:txBody>
      </p:sp>
      <p:pic>
        <p:nvPicPr>
          <p:cNvPr id="3074" name="Picture 2" descr="C:\Users\user\Documents\c4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50615" cy="49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Кейем</a:t>
            </a:r>
            <a:r>
              <a:rPr lang="ru-RU" dirty="0" smtClean="0"/>
              <a:t>.  </a:t>
            </a:r>
            <a:r>
              <a:rPr lang="ru-RU" dirty="0" err="1" smtClean="0"/>
              <a:t>Кейем</a:t>
            </a:r>
            <a:r>
              <a:rPr lang="ru-RU" dirty="0" smtClean="0"/>
              <a:t> магазины.</a:t>
            </a:r>
            <a:endParaRPr lang="ru-RU" dirty="0"/>
          </a:p>
        </p:txBody>
      </p:sp>
      <p:pic>
        <p:nvPicPr>
          <p:cNvPr id="7170" name="Picture 2" descr="C:\Users\user\Documents\12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35452" cy="46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Ая</a:t>
            </a:r>
            <a:r>
              <a:rPr lang="ba-RU" dirty="0" smtClean="0"/>
              <a:t>ҡ кейеме. Аяҡ кейеме магазины</a:t>
            </a:r>
            <a:endParaRPr lang="ru-RU" dirty="0"/>
          </a:p>
        </p:txBody>
      </p:sp>
      <p:pic>
        <p:nvPicPr>
          <p:cNvPr id="2050" name="Picture 2" descr="C:\Users\user\Documents\1525113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8628"/>
            <a:ext cx="6906344" cy="50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Китап. Китап магазины.</a:t>
            </a:r>
            <a:endParaRPr lang="ru-RU" dirty="0"/>
          </a:p>
        </p:txBody>
      </p:sp>
      <p:pic>
        <p:nvPicPr>
          <p:cNvPr id="4098" name="Picture 2" descr="C:\Users\user\Documents\knizhnyy_magaz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>
                <a:solidFill>
                  <a:srgbClr val="FF0000"/>
                </a:solidFill>
              </a:rPr>
              <a:t>Иҫкә төшөрәбеҙ.</a:t>
            </a:r>
            <a:br>
              <a:rPr lang="ba-RU" dirty="0" smtClean="0">
                <a:solidFill>
                  <a:srgbClr val="FF0000"/>
                </a:solidFill>
              </a:rPr>
            </a:br>
            <a:r>
              <a:rPr lang="ba-RU" dirty="0" smtClean="0">
                <a:solidFill>
                  <a:srgbClr val="FF0000"/>
                </a:solidFill>
              </a:rPr>
              <a:t>Спорт</a:t>
            </a:r>
            <a:r>
              <a:rPr lang="ba-RU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a-RU" dirty="0" smtClean="0"/>
              <a:t>Спортсылар.</a:t>
            </a:r>
            <a:r>
              <a:rPr lang="ba-RU" dirty="0"/>
              <a:t/>
            </a:r>
            <a:br>
              <a:rPr lang="ba-RU" dirty="0"/>
            </a:br>
            <a:r>
              <a:rPr lang="ba-RU" dirty="0"/>
              <a:t> Спорт менән </a:t>
            </a:r>
            <a:r>
              <a:rPr lang="ba-RU" dirty="0" smtClean="0"/>
              <a:t>шөғөлләнеү</a:t>
            </a:r>
          </a:p>
          <a:p>
            <a:pPr marL="0" indent="0">
              <a:buNone/>
            </a:pPr>
            <a:r>
              <a:rPr lang="ru-RU" dirty="0"/>
              <a:t>Й</a:t>
            </a:r>
            <a:r>
              <a:rPr lang="ba-RU" dirty="0"/>
              <a:t>үгереү. Йүгереүселәр. </a:t>
            </a:r>
            <a:r>
              <a:rPr lang="ba-RU" dirty="0" smtClean="0"/>
              <a:t>Йүгерәләр</a:t>
            </a:r>
          </a:p>
          <a:p>
            <a:pPr marL="0" indent="0">
              <a:buNone/>
            </a:pPr>
            <a:r>
              <a:rPr lang="ba-RU" dirty="0"/>
              <a:t>Һикереү. Һикереүсе </a:t>
            </a:r>
            <a:r>
              <a:rPr lang="ba-RU" dirty="0" smtClean="0"/>
              <a:t>һикерә.</a:t>
            </a:r>
          </a:p>
          <a:p>
            <a:pPr marL="0" indent="0">
              <a:buNone/>
            </a:pPr>
            <a:r>
              <a:rPr lang="ba-RU" dirty="0"/>
              <a:t>Саңғы. </a:t>
            </a:r>
            <a:r>
              <a:rPr lang="ba-RU" dirty="0" smtClean="0"/>
              <a:t>Саңғысы </a:t>
            </a:r>
            <a:r>
              <a:rPr lang="ba-RU" dirty="0"/>
              <a:t/>
            </a:r>
            <a:br>
              <a:rPr lang="ba-RU" dirty="0"/>
            </a:br>
            <a:r>
              <a:rPr lang="ba-RU" dirty="0" smtClean="0"/>
              <a:t>саңғыла ярыша</a:t>
            </a:r>
          </a:p>
          <a:p>
            <a:pPr marL="0" indent="0">
              <a:buNone/>
            </a:pPr>
            <a:r>
              <a:rPr lang="ba-RU" dirty="0"/>
              <a:t>Йөҙөү. Йөҙөүсе йөҙә</a:t>
            </a:r>
          </a:p>
          <a:p>
            <a:endParaRPr lang="ba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ba-RU" dirty="0" smtClean="0"/>
              <a:t>Атыу</a:t>
            </a:r>
            <a:r>
              <a:rPr lang="ba-RU" dirty="0"/>
              <a:t>. Атыусылар </a:t>
            </a:r>
            <a:r>
              <a:rPr lang="ba-RU" dirty="0" smtClean="0"/>
              <a:t>аталар.</a:t>
            </a:r>
          </a:p>
          <a:p>
            <a:r>
              <a:rPr lang="ba-RU" dirty="0"/>
              <a:t>Волейболсылар волейбол </a:t>
            </a:r>
            <a:r>
              <a:rPr lang="ba-RU" dirty="0" smtClean="0"/>
              <a:t>уйнайҙар</a:t>
            </a:r>
          </a:p>
          <a:p>
            <a:r>
              <a:rPr lang="ba-RU" dirty="0"/>
              <a:t>Баскетболсылар баскетбол </a:t>
            </a:r>
            <a:r>
              <a:rPr lang="ba-RU" dirty="0" smtClean="0"/>
              <a:t>уйнай</a:t>
            </a:r>
          </a:p>
          <a:p>
            <a:r>
              <a:rPr lang="ba-RU" dirty="0"/>
              <a:t>Фигуралы шыуыу.</a:t>
            </a:r>
            <a:br>
              <a:rPr lang="ba-RU" dirty="0"/>
            </a:br>
            <a:r>
              <a:rPr lang="ba-RU" dirty="0"/>
              <a:t> Фигуралы </a:t>
            </a:r>
            <a:r>
              <a:rPr lang="ba-RU" dirty="0" smtClean="0"/>
              <a:t>шыуыусылар</a:t>
            </a:r>
          </a:p>
          <a:p>
            <a:r>
              <a:rPr lang="ba-RU" dirty="0" smtClean="0"/>
              <a:t>Хоккейсылар </a:t>
            </a:r>
            <a:r>
              <a:rPr lang="ba-RU" dirty="0"/>
              <a:t>хоккей </a:t>
            </a:r>
            <a:r>
              <a:rPr lang="ba-RU" dirty="0" smtClean="0"/>
              <a:t>уйнайҙар</a:t>
            </a:r>
          </a:p>
          <a:p>
            <a:endParaRPr lang="ba-RU" dirty="0"/>
          </a:p>
          <a:p>
            <a:endParaRPr lang="ba-RU" dirty="0" smtClean="0"/>
          </a:p>
          <a:p>
            <a:endParaRPr lang="ba-RU" dirty="0"/>
          </a:p>
          <a:p>
            <a:endParaRPr lang="ba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7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/>
              <a:t>Аҙыҡ-түлек. Аҙыҡ-түлек магазины</a:t>
            </a:r>
            <a:endParaRPr lang="ru-RU" dirty="0"/>
          </a:p>
        </p:txBody>
      </p:sp>
      <p:pic>
        <p:nvPicPr>
          <p:cNvPr id="5122" name="Picture 2" descr="C:\Users\user\Documents\alis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29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Сәскәләр. Сәскәләр магазины.</a:t>
            </a:r>
            <a:endParaRPr lang="ru-RU" dirty="0"/>
          </a:p>
        </p:txBody>
      </p:sp>
      <p:pic>
        <p:nvPicPr>
          <p:cNvPr id="1026" name="Picture 2" descr="C:\Users\user\Documents\269865-e2d4d2cf9c6b6e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4888"/>
            <a:ext cx="6125909" cy="45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Хужалыҡ тауарҙары магазины.</a:t>
            </a:r>
            <a:endParaRPr lang="ru-RU" dirty="0"/>
          </a:p>
        </p:txBody>
      </p:sp>
      <p:pic>
        <p:nvPicPr>
          <p:cNvPr id="6146" name="Picture 2" descr="C:\Users\user\Documents\32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8790"/>
            <a:ext cx="6690320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«Әфлисун» супермаркеты </a:t>
            </a:r>
            <a:endParaRPr lang="ru-RU" dirty="0"/>
          </a:p>
        </p:txBody>
      </p:sp>
      <p:pic>
        <p:nvPicPr>
          <p:cNvPr id="10242" name="Picture 2" descr="C:\Users\user\Documents\1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Һатыусы. Һатыусы икмәк һата. </a:t>
            </a:r>
            <a:endParaRPr lang="ru-RU" dirty="0"/>
          </a:p>
        </p:txBody>
      </p:sp>
      <p:pic>
        <p:nvPicPr>
          <p:cNvPr id="8195" name="Picture 3" descr="C:\Users\user\Documents\hoz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916832"/>
            <a:ext cx="5760640" cy="42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/>
              <a:t>Һатып алыусылар.</a:t>
            </a:r>
            <a:br>
              <a:rPr lang="ba-RU" dirty="0" smtClean="0"/>
            </a:br>
            <a:r>
              <a:rPr lang="ba-RU" dirty="0" smtClean="0"/>
              <a:t>Улар һайлайҙар, һатып алалар.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1609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r>
              <a:rPr lang="ba-RU" sz="3200" b="1" i="1" dirty="0" smtClean="0"/>
              <a:t>Кейем</a:t>
            </a:r>
          </a:p>
          <a:p>
            <a:r>
              <a:rPr lang="ba-RU" sz="3200" b="1" i="1" dirty="0" smtClean="0"/>
              <a:t>Аяҡ кейеме</a:t>
            </a:r>
          </a:p>
          <a:p>
            <a:r>
              <a:rPr lang="ba-RU" sz="3200" b="1" i="1" dirty="0" smtClean="0"/>
              <a:t>Китап</a:t>
            </a:r>
          </a:p>
          <a:p>
            <a:r>
              <a:rPr lang="ba-RU" sz="3200" b="1" i="1" dirty="0" smtClean="0"/>
              <a:t>Аҙыҡ-түлек</a:t>
            </a:r>
          </a:p>
          <a:p>
            <a:r>
              <a:rPr lang="ba-RU" sz="3200" b="1" i="1" dirty="0" smtClean="0"/>
              <a:t>Икмәк</a:t>
            </a:r>
          </a:p>
          <a:p>
            <a:r>
              <a:rPr lang="ba-RU" sz="3200" b="1" i="1" dirty="0" smtClean="0"/>
              <a:t>Сәскәләр</a:t>
            </a:r>
          </a:p>
          <a:p>
            <a:r>
              <a:rPr lang="ba-RU" sz="3200" b="1" i="1" dirty="0" smtClean="0"/>
              <a:t>Балалар кейеме</a:t>
            </a:r>
            <a:endParaRPr lang="ru-RU" sz="3200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endParaRPr lang="ba-RU" dirty="0" smtClean="0"/>
          </a:p>
          <a:p>
            <a:endParaRPr lang="ba-RU" dirty="0"/>
          </a:p>
          <a:p>
            <a:endParaRPr lang="ba-RU" dirty="0" smtClean="0"/>
          </a:p>
          <a:p>
            <a:r>
              <a:rPr lang="ba-RU" dirty="0" smtClean="0"/>
              <a:t>МАГАЗИНЫ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627784" y="1916832"/>
            <a:ext cx="216024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851920" y="3573016"/>
            <a:ext cx="93610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627784" y="3573016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267744" y="3573016"/>
            <a:ext cx="2232248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03849" y="3507207"/>
            <a:ext cx="1193958" cy="65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411760" y="3068960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059832" y="2636912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i="1" dirty="0" smtClean="0"/>
              <a:t>Китап магазины. Бүлектәр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r>
              <a:rPr lang="ba-RU" sz="4000" b="1" dirty="0" smtClean="0"/>
              <a:t>Нәфис әҙәбиәт</a:t>
            </a:r>
          </a:p>
          <a:p>
            <a:r>
              <a:rPr lang="ba-RU" sz="4000" b="1" dirty="0" smtClean="0"/>
              <a:t>Фәнни әҙәбиәт</a:t>
            </a:r>
          </a:p>
          <a:p>
            <a:r>
              <a:rPr lang="ba-RU" sz="4000" b="1" dirty="0" smtClean="0"/>
              <a:t>Дәреслек һәм ҡулланмалар</a:t>
            </a:r>
          </a:p>
          <a:p>
            <a:r>
              <a:rPr lang="ba-RU" sz="4000" b="1" dirty="0" smtClean="0"/>
              <a:t>Канцелярия тауарҙары</a:t>
            </a:r>
          </a:p>
          <a:p>
            <a:r>
              <a:rPr lang="ba-RU" sz="4000" b="1" dirty="0" smtClean="0"/>
              <a:t>Сит ил әҙәбиәте, рус әҙәбиәте, башҡорт әҙәбиәте</a:t>
            </a:r>
          </a:p>
          <a:p>
            <a:r>
              <a:rPr lang="ba-RU" sz="4000" b="1" dirty="0" smtClean="0"/>
              <a:t>Балалар әҙәбиәте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Килештәр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3000" i="1" dirty="0" err="1"/>
              <a:t>Төп</a:t>
            </a:r>
            <a:r>
              <a:rPr lang="ru-RU" sz="3000" i="1" dirty="0"/>
              <a:t> </a:t>
            </a:r>
            <a:r>
              <a:rPr lang="ru-RU" sz="3000" i="1" dirty="0" err="1"/>
              <a:t>килеш</a:t>
            </a:r>
            <a:r>
              <a:rPr lang="ru-RU" sz="3000" i="1" dirty="0"/>
              <a:t>  </a:t>
            </a:r>
            <a:r>
              <a:rPr lang="ru-RU" sz="3000" i="1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кем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>
                <a:solidFill>
                  <a:srgbClr val="FF0000"/>
                </a:solidFill>
              </a:rPr>
              <a:t>нимә</a:t>
            </a:r>
            <a:r>
              <a:rPr lang="ru-RU" dirty="0">
                <a:solidFill>
                  <a:srgbClr val="FF0000"/>
                </a:solidFill>
              </a:rPr>
              <a:t>? </a:t>
            </a:r>
          </a:p>
          <a:p>
            <a:r>
              <a:rPr lang="ru-RU" dirty="0"/>
              <a:t>2. </a:t>
            </a:r>
            <a:r>
              <a:rPr lang="ru-RU" sz="3000" i="1" dirty="0" err="1"/>
              <a:t>Эйәлек</a:t>
            </a:r>
            <a:r>
              <a:rPr lang="ru-RU" sz="3000" i="1" dirty="0"/>
              <a:t> </a:t>
            </a:r>
            <a:r>
              <a:rPr lang="ru-RU" sz="3000" i="1" dirty="0" err="1"/>
              <a:t>килеш</a:t>
            </a:r>
            <a:r>
              <a:rPr lang="ru-RU" sz="3000" i="1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кемдең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>
                <a:solidFill>
                  <a:srgbClr val="FF0000"/>
                </a:solidFill>
              </a:rPr>
              <a:t>нимәнең</a:t>
            </a:r>
            <a:r>
              <a:rPr lang="ru-RU" dirty="0">
                <a:solidFill>
                  <a:srgbClr val="FF0000"/>
                </a:solidFill>
              </a:rPr>
              <a:t>?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sz="3000" i="1" dirty="0" err="1"/>
              <a:t>Төбәү</a:t>
            </a:r>
            <a:r>
              <a:rPr lang="ru-RU" sz="3000" i="1" dirty="0"/>
              <a:t> </a:t>
            </a:r>
            <a:r>
              <a:rPr lang="ru-RU" sz="3000" i="1" dirty="0" err="1"/>
              <a:t>килеш</a:t>
            </a:r>
            <a:r>
              <a:rPr lang="ru-RU" sz="3000" i="1" dirty="0"/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кемгә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>
                <a:solidFill>
                  <a:srgbClr val="FF0000"/>
                </a:solidFill>
              </a:rPr>
              <a:t>нимәгә</a:t>
            </a:r>
            <a:r>
              <a:rPr lang="ru-RU" dirty="0">
                <a:solidFill>
                  <a:srgbClr val="FF0000"/>
                </a:solidFill>
              </a:rPr>
              <a:t>?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sz="3000" dirty="0" err="1"/>
              <a:t>Төшөм</a:t>
            </a:r>
            <a:r>
              <a:rPr lang="ru-RU" sz="3000" dirty="0"/>
              <a:t> </a:t>
            </a:r>
            <a:r>
              <a:rPr lang="ru-RU" sz="3000" dirty="0" err="1"/>
              <a:t>килеш</a:t>
            </a:r>
            <a:r>
              <a:rPr lang="ru-RU" sz="3000" dirty="0"/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кемде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>
                <a:solidFill>
                  <a:srgbClr val="FF0000"/>
                </a:solidFill>
              </a:rPr>
              <a:t>нимәне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нимә</a:t>
            </a:r>
            <a:r>
              <a:rPr lang="ru-RU" dirty="0">
                <a:solidFill>
                  <a:srgbClr val="FF0000"/>
                </a:solidFill>
              </a:rPr>
              <a:t>?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sz="3000" i="1" dirty="0" err="1"/>
              <a:t>Урын-ваҡыт</a:t>
            </a:r>
            <a:r>
              <a:rPr lang="ru-RU" sz="3000" i="1" dirty="0"/>
              <a:t> </a:t>
            </a:r>
            <a:r>
              <a:rPr lang="ru-RU" sz="3000" i="1" dirty="0" smtClean="0"/>
              <a:t>к. </a:t>
            </a:r>
            <a:r>
              <a:rPr lang="ru-RU" dirty="0" err="1" smtClean="0">
                <a:solidFill>
                  <a:srgbClr val="FF0000"/>
                </a:solidFill>
              </a:rPr>
              <a:t>кемдә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 smtClean="0">
                <a:solidFill>
                  <a:srgbClr val="FF0000"/>
                </a:solidFill>
              </a:rPr>
              <a:t>ҡайҙа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 smtClean="0">
                <a:solidFill>
                  <a:srgbClr val="FF0000"/>
                </a:solidFill>
              </a:rPr>
              <a:t>нимәлә</a:t>
            </a:r>
            <a:r>
              <a:rPr lang="ru-RU" dirty="0">
                <a:solidFill>
                  <a:srgbClr val="FF0000"/>
                </a:solidFill>
              </a:rPr>
              <a:t>?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sz="3000" i="1" dirty="0" err="1"/>
              <a:t>Сығанаҡ</a:t>
            </a:r>
            <a:r>
              <a:rPr lang="ru-RU" sz="3000" i="1" dirty="0"/>
              <a:t> </a:t>
            </a:r>
            <a:r>
              <a:rPr lang="ru-RU" sz="3000" i="1" dirty="0" smtClean="0"/>
              <a:t>к. </a:t>
            </a:r>
            <a:r>
              <a:rPr lang="ru-RU" dirty="0" err="1" smtClean="0">
                <a:solidFill>
                  <a:srgbClr val="FF0000"/>
                </a:solidFill>
              </a:rPr>
              <a:t>кемдән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>
                <a:solidFill>
                  <a:srgbClr val="FF0000"/>
                </a:solidFill>
              </a:rPr>
              <a:t>нимәнән</a:t>
            </a:r>
            <a:r>
              <a:rPr lang="ru-RU" dirty="0">
                <a:solidFill>
                  <a:srgbClr val="FF0000"/>
                </a:solidFill>
              </a:rPr>
              <a:t>? </a:t>
            </a:r>
            <a:r>
              <a:rPr lang="ru-RU" dirty="0" err="1" smtClean="0">
                <a:solidFill>
                  <a:srgbClr val="FF0000"/>
                </a:solidFill>
              </a:rPr>
              <a:t>ҡайҙан</a:t>
            </a:r>
            <a:r>
              <a:rPr lang="ru-RU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12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6048672"/>
          </a:xfrm>
        </p:spPr>
        <p:txBody>
          <a:bodyPr>
            <a:normAutofit/>
          </a:bodyPr>
          <a:lstStyle/>
          <a:p>
            <a:r>
              <a:rPr lang="ba-RU" dirty="0" smtClean="0"/>
              <a:t>Магазин</a:t>
            </a:r>
          </a:p>
          <a:p>
            <a:r>
              <a:rPr lang="ba-RU" dirty="0" smtClean="0"/>
              <a:t>Магазин-</a:t>
            </a:r>
            <a:r>
              <a:rPr lang="ba-RU" dirty="0" smtClean="0">
                <a:solidFill>
                  <a:srgbClr val="FF0000"/>
                </a:solidFill>
              </a:rPr>
              <a:t>дың</a:t>
            </a:r>
          </a:p>
          <a:p>
            <a:r>
              <a:rPr lang="ba-RU" dirty="0" smtClean="0"/>
              <a:t>Магазин-</a:t>
            </a:r>
            <a:r>
              <a:rPr lang="ba-RU" dirty="0" smtClean="0">
                <a:solidFill>
                  <a:srgbClr val="FF0000"/>
                </a:solidFill>
              </a:rPr>
              <a:t>ға</a:t>
            </a:r>
          </a:p>
          <a:p>
            <a:r>
              <a:rPr lang="ba-RU" dirty="0" smtClean="0"/>
              <a:t>Магазин-</a:t>
            </a:r>
            <a:r>
              <a:rPr lang="ba-RU" dirty="0" smtClean="0">
                <a:solidFill>
                  <a:srgbClr val="FF0000"/>
                </a:solidFill>
              </a:rPr>
              <a:t>ды</a:t>
            </a:r>
          </a:p>
          <a:p>
            <a:r>
              <a:rPr lang="ba-RU" dirty="0" smtClean="0"/>
              <a:t>Магазин-</a:t>
            </a:r>
            <a:r>
              <a:rPr lang="ba-RU" dirty="0" smtClean="0">
                <a:solidFill>
                  <a:srgbClr val="FF0000"/>
                </a:solidFill>
              </a:rPr>
              <a:t>да</a:t>
            </a:r>
          </a:p>
          <a:p>
            <a:r>
              <a:rPr lang="ba-RU" dirty="0" smtClean="0"/>
              <a:t>Магазин-</a:t>
            </a:r>
            <a:r>
              <a:rPr lang="ba-RU" dirty="0" smtClean="0">
                <a:solidFill>
                  <a:srgbClr val="FF0000"/>
                </a:solidFill>
              </a:rPr>
              <a:t>дан</a:t>
            </a:r>
          </a:p>
          <a:p>
            <a:endParaRPr lang="ba-RU" dirty="0" smtClean="0"/>
          </a:p>
          <a:p>
            <a:r>
              <a:rPr lang="ba-RU" dirty="0" smtClean="0"/>
              <a:t>Супермаркет</a:t>
            </a:r>
          </a:p>
          <a:p>
            <a:r>
              <a:rPr lang="ba-RU" dirty="0" smtClean="0"/>
              <a:t>Универмаг</a:t>
            </a:r>
          </a:p>
          <a:p>
            <a:r>
              <a:rPr lang="ba-RU" dirty="0" smtClean="0"/>
              <a:t>Баҙар</a:t>
            </a:r>
          </a:p>
          <a:p>
            <a:r>
              <a:rPr lang="ba-RU" dirty="0" smtClean="0"/>
              <a:t>Кибет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67944" y="476672"/>
            <a:ext cx="4618856" cy="6048672"/>
          </a:xfrm>
        </p:spPr>
        <p:txBody>
          <a:bodyPr>
            <a:normAutofit/>
          </a:bodyPr>
          <a:lstStyle/>
          <a:p>
            <a:r>
              <a:rPr lang="ba-RU" dirty="0" smtClean="0"/>
              <a:t>Кейем магазины</a:t>
            </a:r>
          </a:p>
          <a:p>
            <a:r>
              <a:rPr lang="ba-RU" dirty="0"/>
              <a:t>Кейем </a:t>
            </a:r>
            <a:r>
              <a:rPr lang="ba-RU" dirty="0" smtClean="0"/>
              <a:t>магазины</a:t>
            </a:r>
            <a:r>
              <a:rPr lang="ba-RU" dirty="0" smtClean="0">
                <a:solidFill>
                  <a:srgbClr val="FF0000"/>
                </a:solidFill>
              </a:rPr>
              <a:t>-ның</a:t>
            </a:r>
            <a:endParaRPr lang="ba-RU" dirty="0"/>
          </a:p>
          <a:p>
            <a:r>
              <a:rPr lang="ba-RU" dirty="0"/>
              <a:t>Кейем </a:t>
            </a:r>
            <a:r>
              <a:rPr lang="ba-RU" dirty="0" smtClean="0"/>
              <a:t>магазины-</a:t>
            </a:r>
            <a:r>
              <a:rPr lang="ba-RU" dirty="0" smtClean="0">
                <a:solidFill>
                  <a:srgbClr val="FF0000"/>
                </a:solidFill>
              </a:rPr>
              <a:t>на</a:t>
            </a:r>
            <a:endParaRPr lang="ba-RU" dirty="0"/>
          </a:p>
          <a:p>
            <a:r>
              <a:rPr lang="ba-RU" dirty="0"/>
              <a:t>Кейем </a:t>
            </a:r>
            <a:r>
              <a:rPr lang="ba-RU" dirty="0" smtClean="0"/>
              <a:t>магазины</a:t>
            </a:r>
            <a:r>
              <a:rPr lang="ba-RU" dirty="0" smtClean="0">
                <a:solidFill>
                  <a:srgbClr val="FF0000"/>
                </a:solidFill>
              </a:rPr>
              <a:t>-н</a:t>
            </a:r>
            <a:endParaRPr lang="ba-RU" dirty="0"/>
          </a:p>
          <a:p>
            <a:r>
              <a:rPr lang="ba-RU" dirty="0"/>
              <a:t>Кейем </a:t>
            </a:r>
            <a:r>
              <a:rPr lang="ba-RU" dirty="0" smtClean="0"/>
              <a:t>магазины-</a:t>
            </a:r>
            <a:r>
              <a:rPr lang="ba-RU" dirty="0" smtClean="0">
                <a:solidFill>
                  <a:srgbClr val="FF0000"/>
                </a:solidFill>
              </a:rPr>
              <a:t>нда</a:t>
            </a:r>
            <a:endParaRPr lang="ba-RU" dirty="0"/>
          </a:p>
          <a:p>
            <a:r>
              <a:rPr lang="ba-RU" dirty="0"/>
              <a:t>Кейем </a:t>
            </a:r>
            <a:r>
              <a:rPr lang="ba-RU" dirty="0" smtClean="0"/>
              <a:t>магазины</a:t>
            </a:r>
            <a:r>
              <a:rPr lang="ba-RU" dirty="0" smtClean="0">
                <a:solidFill>
                  <a:srgbClr val="FF0000"/>
                </a:solidFill>
              </a:rPr>
              <a:t>-нан</a:t>
            </a:r>
            <a:endParaRPr lang="ba-RU" dirty="0"/>
          </a:p>
          <a:p>
            <a:endParaRPr lang="ba-RU" dirty="0" smtClean="0"/>
          </a:p>
          <a:p>
            <a:r>
              <a:rPr lang="ba-RU" dirty="0"/>
              <a:t>«</a:t>
            </a:r>
            <a:r>
              <a:rPr lang="ba-RU" dirty="0" smtClean="0"/>
              <a:t>Апельсин»супермаркеты </a:t>
            </a:r>
          </a:p>
          <a:p>
            <a:r>
              <a:rPr lang="ba-RU" dirty="0" smtClean="0"/>
              <a:t>«Дуҫлыҡ» универмагы </a:t>
            </a:r>
          </a:p>
          <a:p>
            <a:r>
              <a:rPr lang="ba-RU" dirty="0" smtClean="0"/>
              <a:t>Сауҙа үҙәге</a:t>
            </a:r>
          </a:p>
          <a:p>
            <a:r>
              <a:rPr lang="ba-RU" dirty="0" smtClean="0"/>
              <a:t>Ҡала кибете</a:t>
            </a:r>
            <a:endParaRPr lang="ba-RU" dirty="0"/>
          </a:p>
          <a:p>
            <a:endParaRPr lang="ba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>
                <a:solidFill>
                  <a:srgbClr val="FF0000"/>
                </a:solidFill>
              </a:rPr>
              <a:t>Башҡорт теле</a:t>
            </a:r>
            <a:br>
              <a:rPr lang="ba-RU" dirty="0" smtClean="0">
                <a:solidFill>
                  <a:srgbClr val="FF0000"/>
                </a:solidFill>
              </a:rPr>
            </a:br>
            <a:r>
              <a:rPr lang="ba-RU" dirty="0" smtClean="0">
                <a:solidFill>
                  <a:srgbClr val="FF0000"/>
                </a:solidFill>
              </a:rPr>
              <a:t> төрки телдәр ғаиләһенә инә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7355160" cy="4525963"/>
          </a:xfrm>
        </p:spPr>
        <p:txBody>
          <a:bodyPr>
            <a:normAutofit/>
          </a:bodyPr>
          <a:lstStyle/>
          <a:p>
            <a:r>
              <a:rPr lang="ba-RU" dirty="0" smtClean="0"/>
              <a:t>Төрки телдәр </a:t>
            </a:r>
            <a:r>
              <a:rPr lang="ba-RU" dirty="0"/>
              <a:t>ғаиләһенә </a:t>
            </a:r>
            <a:r>
              <a:rPr lang="ba-RU" dirty="0" smtClean="0"/>
              <a:t>инәләр</a:t>
            </a:r>
            <a:r>
              <a:rPr lang="ru-RU" dirty="0" smtClean="0"/>
              <a:t>:</a:t>
            </a:r>
            <a:endParaRPr lang="ba-RU" dirty="0" smtClean="0"/>
          </a:p>
          <a:p>
            <a:r>
              <a:rPr lang="ba-RU" dirty="0" smtClean="0"/>
              <a:t>Татар</a:t>
            </a:r>
          </a:p>
          <a:p>
            <a:r>
              <a:rPr lang="ba-RU" dirty="0" smtClean="0"/>
              <a:t>Азербайжан</a:t>
            </a:r>
          </a:p>
          <a:p>
            <a:r>
              <a:rPr lang="ba-RU" dirty="0" smtClean="0"/>
              <a:t>Ҡаҙаҡ</a:t>
            </a:r>
          </a:p>
          <a:p>
            <a:r>
              <a:rPr lang="ba-RU" dirty="0" smtClean="0"/>
              <a:t>Ҡырғыҙ</a:t>
            </a:r>
          </a:p>
          <a:p>
            <a:r>
              <a:rPr lang="ba-RU" dirty="0" smtClean="0"/>
              <a:t>Сыуаш</a:t>
            </a:r>
          </a:p>
          <a:p>
            <a:r>
              <a:rPr lang="ba-RU" dirty="0" smtClean="0"/>
              <a:t>Яҡут</a:t>
            </a:r>
          </a:p>
          <a:p>
            <a:r>
              <a:rPr lang="ba-RU" dirty="0" smtClean="0"/>
              <a:t>Үзбәк ...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348880"/>
            <a:ext cx="4038600" cy="30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Был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dirty="0" err="1" smtClean="0"/>
              <a:t>телд</a:t>
            </a:r>
            <a:r>
              <a:rPr lang="ba-RU" sz="4000" dirty="0" smtClean="0"/>
              <a:t>әр – </a:t>
            </a:r>
          </a:p>
          <a:p>
            <a:pPr marL="0" indent="0" algn="ctr">
              <a:buNone/>
            </a:pPr>
            <a:r>
              <a:rPr lang="ba-RU" sz="4000" dirty="0" smtClean="0"/>
              <a:t>ҡәрҙәш телдәр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e521a5114a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984776" cy="62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264" cy="22048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latin typeface="Rom Bsh" pitchFamily="18" charset="0"/>
              </a:rPr>
              <a:t>Баш6орттар </a:t>
            </a:r>
            <a:r>
              <a:rPr lang="ru-RU" altLang="ru-RU" sz="3200" dirty="0" err="1" smtClean="0">
                <a:latin typeface="Rom Bsh" pitchFamily="18" charset="0"/>
              </a:rPr>
              <a:t>борон-борондан</a:t>
            </a:r>
            <a:r>
              <a:rPr lang="ru-RU" altLang="ru-RU" dirty="0" smtClean="0">
                <a:latin typeface="Rom Bsh" pitchFamily="18" charset="0"/>
              </a:rPr>
              <a:t> </a:t>
            </a:r>
            <a:r>
              <a:rPr lang="ru-RU" altLang="ru-RU" sz="3200" dirty="0" smtClean="0">
                <a:latin typeface="Rom Bsh" pitchFamily="18" charset="0"/>
              </a:rPr>
              <a:t>Урал </a:t>
            </a:r>
            <a:r>
              <a:rPr lang="ru-RU" altLang="ru-RU" sz="3200" dirty="0" err="1" smtClean="0">
                <a:latin typeface="Rom Bsh" pitchFamily="18" charset="0"/>
              </a:rPr>
              <a:t>тау</a:t>
            </a:r>
            <a:r>
              <a:rPr lang="ba-RU" altLang="ru-RU" sz="3200" dirty="0" smtClean="0">
                <a:latin typeface="Rom Bsh" pitchFamily="18" charset="0"/>
              </a:rPr>
              <a:t>ҙар</a:t>
            </a:r>
            <a:r>
              <a:rPr lang="ru-RU" altLang="ru-RU" sz="3200" dirty="0" err="1" smtClean="0">
                <a:latin typeface="Rom Bsh" pitchFamily="18" charset="0"/>
              </a:rPr>
              <a:t>ында</a:t>
            </a:r>
            <a:r>
              <a:rPr lang="ru-RU" altLang="ru-RU" sz="3200" dirty="0" smtClean="0">
                <a:latin typeface="Rom Bsh" pitchFamily="18" charset="0"/>
              </a:rPr>
              <a:t> й1ш1г1нд1р.</a:t>
            </a:r>
            <a:r>
              <a:rPr lang="ru-RU" altLang="ru-RU" sz="4000" dirty="0" smtClean="0"/>
              <a:t>  </a:t>
            </a:r>
            <a:br>
              <a:rPr lang="ru-RU" altLang="ru-RU" sz="4000" dirty="0" smtClean="0"/>
            </a:br>
            <a:r>
              <a:rPr lang="ru-RU" altLang="ru-RU" sz="4000" dirty="0" smtClean="0"/>
              <a:t>Улар - </a:t>
            </a:r>
            <a:r>
              <a:rPr lang="ru-RU" altLang="ru-RU" sz="4000" dirty="0" err="1" smtClean="0"/>
              <a:t>төрки халыҡтарының береһе</a:t>
            </a:r>
            <a:r>
              <a:rPr lang="ru-RU" altLang="ru-RU" sz="4000" dirty="0" smtClean="0"/>
              <a:t>.</a:t>
            </a:r>
          </a:p>
        </p:txBody>
      </p:sp>
      <p:pic>
        <p:nvPicPr>
          <p:cNvPr id="2051" name="Picture 4" descr="picture"/>
          <p:cNvPicPr preferRelativeResize="0">
            <a:picLocks noGrp="1" noChangeArrowheads="1"/>
          </p:cNvPicPr>
          <p:nvPr>
            <p:ph type="sub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r="3812" b="33710"/>
          <a:stretch>
            <a:fillRect/>
          </a:stretch>
        </p:blipFill>
        <p:spPr>
          <a:xfrm>
            <a:off x="683568" y="2420888"/>
            <a:ext cx="3959845" cy="3816424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picture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492896"/>
            <a:ext cx="3024336" cy="37444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1828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rgbClr val="FF0000"/>
                </a:solidFill>
              </a:rPr>
              <a:t>Төп башҡорт һүҙҙәре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5" descr="pictu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575"/>
            <a:ext cx="3610744" cy="3670673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330824" cy="4925144"/>
          </a:xfrm>
        </p:spPr>
        <p:txBody>
          <a:bodyPr>
            <a:normAutofit/>
          </a:bodyPr>
          <a:lstStyle/>
          <a:p>
            <a:pPr algn="ctr"/>
            <a:r>
              <a:rPr lang="ba-RU" sz="3200" dirty="0" smtClean="0"/>
              <a:t>Баш, аяҡ, ҡулдар, </a:t>
            </a:r>
          </a:p>
          <a:p>
            <a:pPr algn="ctr"/>
            <a:r>
              <a:rPr lang="ba-RU" sz="3200" dirty="0" smtClean="0"/>
              <a:t>атай, әсәй, апай,</a:t>
            </a:r>
          </a:p>
          <a:p>
            <a:pPr algn="ctr"/>
            <a:r>
              <a:rPr lang="ba-RU" sz="3200" dirty="0" smtClean="0"/>
              <a:t>урман, йылға, ағас,</a:t>
            </a:r>
          </a:p>
          <a:p>
            <a:pPr algn="ctr"/>
            <a:r>
              <a:rPr lang="ba-RU" sz="3200" dirty="0" smtClean="0"/>
              <a:t>икмәк,  ҡатыҡ, ҡымыҙ,</a:t>
            </a:r>
          </a:p>
          <a:p>
            <a:pPr algn="ctr"/>
            <a:r>
              <a:rPr lang="ba-RU" sz="3200" dirty="0" smtClean="0"/>
              <a:t>Күлдәк, тун, итек,</a:t>
            </a:r>
          </a:p>
          <a:p>
            <a:pPr algn="ctr"/>
            <a:r>
              <a:rPr lang="ba-RU" sz="3200" dirty="0" smtClean="0"/>
              <a:t>Һандыҡ, өй, иҙән, һөлгө һ.б.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308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rgbClr val="FF0000"/>
                </a:solidFill>
              </a:rPr>
              <a:t>Үҙләштерелгән һүҙҙәр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0808"/>
            <a:ext cx="6203032" cy="4525963"/>
          </a:xfrm>
        </p:spPr>
        <p:txBody>
          <a:bodyPr/>
          <a:lstStyle/>
          <a:p>
            <a:r>
              <a:rPr lang="ru-RU" altLang="ru-RU" sz="4000" b="1" dirty="0" smtClean="0">
                <a:latin typeface="Rom Bsh" pitchFamily="18" charset="0"/>
              </a:rPr>
              <a:t>Фарсы </a:t>
            </a:r>
            <a:r>
              <a:rPr lang="ru-RU" altLang="ru-RU" sz="4000" b="1" dirty="0" err="1" smtClean="0">
                <a:latin typeface="Rom Bsh" pitchFamily="18" charset="0"/>
              </a:rPr>
              <a:t>теленән</a:t>
            </a:r>
            <a:endParaRPr lang="ru-RU" altLang="ru-RU" sz="4000" b="1" dirty="0" smtClean="0">
              <a:latin typeface="Rom Bsh" pitchFamily="18" charset="0"/>
            </a:endParaRPr>
          </a:p>
          <a:p>
            <a:r>
              <a:rPr lang="ru-RU" altLang="ru-RU" sz="4000" b="1" dirty="0" smtClean="0">
                <a:latin typeface="Rom Bsh" pitchFamily="18" charset="0"/>
              </a:rPr>
              <a:t>Ғ1р1п </a:t>
            </a:r>
            <a:r>
              <a:rPr lang="ru-RU" altLang="ru-RU" sz="4000" b="1" dirty="0" err="1" smtClean="0">
                <a:latin typeface="Rom Bsh" pitchFamily="18" charset="0"/>
              </a:rPr>
              <a:t>теленән</a:t>
            </a:r>
            <a:endParaRPr lang="ru-RU" altLang="ru-RU" sz="4000" b="1" dirty="0" smtClean="0">
              <a:latin typeface="Rom Bsh" pitchFamily="18" charset="0"/>
            </a:endParaRPr>
          </a:p>
          <a:p>
            <a:r>
              <a:rPr lang="ba-RU" sz="4000" b="1" dirty="0" smtClean="0">
                <a:latin typeface="Rom Bsh" pitchFamily="18" charset="0"/>
              </a:rPr>
              <a:t>Рус теленән</a:t>
            </a:r>
          </a:p>
          <a:p>
            <a:r>
              <a:rPr lang="ba-RU" sz="4000" b="1" dirty="0" smtClean="0">
                <a:latin typeface="Rom Bsh" pitchFamily="18" charset="0"/>
              </a:rPr>
              <a:t>Сит телдәрҙән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Ғ1р1п 39881ре</a:t>
            </a:r>
            <a:r>
              <a:rPr lang="ru-RU" altLang="ru-RU" dirty="0" smtClean="0">
                <a:latin typeface="Rom Bsh" pitchFamily="18" charset="0"/>
              </a:rPr>
              <a:t> </a:t>
            </a:r>
            <a:br>
              <a:rPr lang="ru-RU" altLang="ru-RU" dirty="0" smtClean="0">
                <a:latin typeface="Rom Bsh" pitchFamily="18" charset="0"/>
              </a:rPr>
            </a:b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052736"/>
            <a:ext cx="4824536" cy="5544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altLang="ru-RU" sz="3600" dirty="0" smtClean="0">
                <a:latin typeface="Rom Bsh" pitchFamily="18" charset="0"/>
              </a:rPr>
              <a:t>  баш6орт телен1 ислам дине </a:t>
            </a:r>
            <a:r>
              <a:rPr lang="ru-RU" altLang="ru-RU" sz="3600" dirty="0" err="1" smtClean="0">
                <a:latin typeface="Rom Bsh" pitchFamily="18" charset="0"/>
              </a:rPr>
              <a:t>аша</a:t>
            </a:r>
            <a:r>
              <a:rPr lang="ru-RU" altLang="ru-RU" sz="3600" dirty="0" smtClean="0">
                <a:latin typeface="Rom Bsh" pitchFamily="18" charset="0"/>
              </a:rPr>
              <a:t>, </a:t>
            </a:r>
            <a:r>
              <a:rPr lang="ru-RU" altLang="ru-RU" sz="3600" dirty="0" err="1" smtClean="0">
                <a:latin typeface="Rom Bsh" pitchFamily="18" charset="0"/>
              </a:rPr>
              <a:t>дини</a:t>
            </a:r>
            <a:r>
              <a:rPr lang="ru-RU" altLang="ru-RU" sz="3600" dirty="0" smtClean="0">
                <a:latin typeface="Rom Bsh" pitchFamily="18" charset="0"/>
              </a:rPr>
              <a:t> </a:t>
            </a:r>
            <a:r>
              <a:rPr lang="ru-RU" altLang="ru-RU" sz="3600" dirty="0" err="1" smtClean="0">
                <a:latin typeface="Rom Bsh" pitchFamily="18" charset="0"/>
              </a:rPr>
              <a:t>китаптар</a:t>
            </a:r>
            <a:r>
              <a:rPr lang="ru-RU" altLang="ru-RU" sz="3600" dirty="0" smtClean="0">
                <a:latin typeface="Rom Bsh" pitchFamily="18" charset="0"/>
              </a:rPr>
              <a:t>, у6ымышлылар теле </a:t>
            </a:r>
            <a:r>
              <a:rPr lang="ru-RU" altLang="ru-RU" sz="3600" dirty="0" err="1" smtClean="0">
                <a:latin typeface="Rom Bsh" pitchFamily="18" charset="0"/>
              </a:rPr>
              <a:t>аша</a:t>
            </a:r>
            <a:r>
              <a:rPr lang="ru-RU" altLang="ru-RU" sz="3600" dirty="0" smtClean="0">
                <a:latin typeface="Rom Bsh" pitchFamily="18" charset="0"/>
              </a:rPr>
              <a:t> </a:t>
            </a:r>
            <a:r>
              <a:rPr lang="ru-RU" altLang="ru-RU" sz="3600" dirty="0" err="1" smtClean="0">
                <a:latin typeface="Rom Bsh" pitchFamily="18" charset="0"/>
              </a:rPr>
              <a:t>килеп</a:t>
            </a:r>
            <a:r>
              <a:rPr lang="ru-RU" altLang="ru-RU" sz="3600" dirty="0" smtClean="0">
                <a:latin typeface="Rom Bsh" pitchFamily="18" charset="0"/>
              </a:rPr>
              <a:t> инг1н. </a:t>
            </a:r>
          </a:p>
          <a:p>
            <a:pPr algn="ctr">
              <a:buNone/>
            </a:pPr>
            <a:r>
              <a:rPr lang="ru-RU" altLang="ru-RU" sz="3600" dirty="0" smtClean="0">
                <a:latin typeface="Rom Bsh" pitchFamily="18" charset="0"/>
              </a:rPr>
              <a:t>Шу7а к9р1 баш6орт телен1 </a:t>
            </a:r>
            <a:r>
              <a:rPr lang="ru-RU" altLang="ru-RU" sz="3600" dirty="0" err="1" smtClean="0">
                <a:latin typeface="Rom Bsh" pitchFamily="18" charset="0"/>
              </a:rPr>
              <a:t>шундай</a:t>
            </a:r>
            <a:r>
              <a:rPr lang="ru-RU" altLang="ru-RU" sz="3600" dirty="0" smtClean="0">
                <a:latin typeface="Rom Bsh" pitchFamily="18" charset="0"/>
              </a:rPr>
              <a:t> 39881р инг1н</a:t>
            </a:r>
            <a:r>
              <a:rPr lang="ru-RU" altLang="ru-RU" sz="3600" dirty="0" smtClean="0">
                <a:latin typeface="Times New Roman" pitchFamily="18" charset="0"/>
              </a:rPr>
              <a:t>: </a:t>
            </a:r>
            <a:r>
              <a:rPr lang="ru-RU" altLang="ru-RU" sz="3600" dirty="0" smtClean="0">
                <a:latin typeface="Rom Bsh" pitchFamily="18" charset="0"/>
              </a:rPr>
              <a:t>м161л1, м1кт1п, </a:t>
            </a:r>
            <a:r>
              <a:rPr lang="ru-RU" altLang="ru-RU" sz="3600" dirty="0" err="1" smtClean="0">
                <a:latin typeface="Rom Bsh" pitchFamily="18" charset="0"/>
              </a:rPr>
              <a:t>тарих</a:t>
            </a:r>
            <a:r>
              <a:rPr lang="ru-RU" altLang="ru-RU" sz="3600" dirty="0" smtClean="0">
                <a:latin typeface="Rom Bsh" pitchFamily="18" charset="0"/>
              </a:rPr>
              <a:t>, мулла</a:t>
            </a:r>
            <a:r>
              <a:rPr lang="ru-RU" altLang="ru-RU" sz="4400" dirty="0" smtClean="0">
                <a:latin typeface="Rom Bsh" pitchFamily="18" charset="0"/>
              </a:rPr>
              <a:t>, </a:t>
            </a:r>
            <a:r>
              <a:rPr lang="ru-RU" altLang="ru-RU" sz="4000" dirty="0" smtClean="0">
                <a:latin typeface="Rom Bsh" pitchFamily="18" charset="0"/>
              </a:rPr>
              <a:t>а6ыл, ва6ыт, </a:t>
            </a:r>
            <a:r>
              <a:rPr lang="ru-RU" altLang="ru-RU" sz="4000" dirty="0" err="1" smtClean="0">
                <a:latin typeface="Rom Bsh" pitchFamily="18" charset="0"/>
              </a:rPr>
              <a:t>ватан</a:t>
            </a:r>
            <a:r>
              <a:rPr lang="ru-RU" altLang="ru-RU" sz="4000" dirty="0" smtClean="0">
                <a:latin typeface="Rom Bsh" pitchFamily="18" charset="0"/>
              </a:rPr>
              <a:t>, 7аил1, фай8а.</a:t>
            </a:r>
          </a:p>
          <a:p>
            <a:pPr algn="ctr">
              <a:buNone/>
            </a:pPr>
            <a:r>
              <a:rPr lang="ru-RU" altLang="ru-RU" sz="4000" dirty="0" smtClean="0">
                <a:latin typeface="Rom Bsh" pitchFamily="18" charset="0"/>
              </a:rPr>
              <a:t>?1р1п телен1н 98л1штерелг1н 39881р8е5 </a:t>
            </a:r>
            <a:r>
              <a:rPr lang="ru-RU" altLang="ru-RU" sz="4000" dirty="0" err="1" smtClean="0">
                <a:latin typeface="Rom Bsh" pitchFamily="18" charset="0"/>
              </a:rPr>
              <a:t>бер</a:t>
            </a:r>
            <a:r>
              <a:rPr lang="ru-RU" altLang="ru-RU" sz="4000" dirty="0" smtClean="0">
                <a:latin typeface="Rom Bsh" pitchFamily="18" charset="0"/>
              </a:rPr>
              <a:t> </a:t>
            </a:r>
            <a:r>
              <a:rPr lang="ba-RU" altLang="ru-RU" sz="4000" dirty="0" smtClean="0">
                <a:latin typeface="Rom Bsh" pitchFamily="18" charset="0"/>
              </a:rPr>
              <a:t>өлөшө</a:t>
            </a:r>
            <a:r>
              <a:rPr lang="ru-RU" altLang="ru-RU" sz="4000" dirty="0" smtClean="0">
                <a:latin typeface="Rom Bsh" pitchFamily="18" charset="0"/>
              </a:rPr>
              <a:t> абстракт м171н1 а5лата</a:t>
            </a:r>
            <a:r>
              <a:rPr lang="ru-RU" altLang="ru-RU" sz="4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ru-RU" altLang="ru-RU" sz="4400" dirty="0" smtClean="0">
              <a:latin typeface="Times New Roman" pitchFamily="18" charset="0"/>
            </a:endParaRPr>
          </a:p>
        </p:txBody>
      </p:sp>
      <p:pic>
        <p:nvPicPr>
          <p:cNvPr id="1026" name="Picture 2" descr="D:\LENOVO\Desktop\Матер р.гр.-2014\1255691227_misharstan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678560" cy="2557952"/>
          </a:xfrm>
          <a:prstGeom prst="rect">
            <a:avLst/>
          </a:prstGeom>
          <a:noFill/>
        </p:spPr>
      </p:pic>
      <p:pic>
        <p:nvPicPr>
          <p:cNvPr id="1027" name="Picture 3" descr="D:\LENOVO\Desktop\Матер р.гр.-2014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3096344" cy="2209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498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Фарсы телен1н </a:t>
            </a:r>
            <a:r>
              <a:rPr lang="ru-RU" altLang="ru-RU" dirty="0" err="1" smtClean="0">
                <a:solidFill>
                  <a:srgbClr val="CC0000"/>
                </a:solidFill>
                <a:latin typeface="Rom Bsh" pitchFamily="18" charset="0"/>
              </a:rPr>
              <a:t>килеп</a:t>
            </a:r>
            <a:r>
              <a:rPr lang="ru-RU" altLang="ru-RU" dirty="0" smtClean="0">
                <a:solidFill>
                  <a:srgbClr val="CC0000"/>
                </a:solidFill>
                <a:latin typeface="Rom Bsh" pitchFamily="18" charset="0"/>
              </a:rPr>
              <a:t> инг1н 39881р8е5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CC0000"/>
              </a:solidFill>
              <a:latin typeface="Rom Bsh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Rom Bsh" pitchFamily="18" charset="0"/>
              </a:rPr>
              <a:t>к9бе3е </a:t>
            </a:r>
            <a:r>
              <a:rPr lang="ru-RU" altLang="ru-RU" dirty="0" err="1" smtClean="0">
                <a:latin typeface="Rom Bsh" pitchFamily="18" charset="0"/>
              </a:rPr>
              <a:t>материаль</a:t>
            </a:r>
            <a:r>
              <a:rPr lang="ru-RU" altLang="ru-RU" dirty="0" smtClean="0">
                <a:latin typeface="Rom Bsh" pitchFamily="18" charset="0"/>
              </a:rPr>
              <a:t> м171н1ле 39881р, й1ғни </a:t>
            </a:r>
            <a:r>
              <a:rPr lang="ru-RU" altLang="ru-RU" dirty="0" err="1" smtClean="0">
                <a:latin typeface="Rom Bsh" pitchFamily="18" charset="0"/>
              </a:rPr>
              <a:t>йорт</a:t>
            </a:r>
            <a:r>
              <a:rPr lang="ru-RU" altLang="ru-RU" dirty="0" smtClean="0">
                <a:latin typeface="Rom Bsh" pitchFamily="18" charset="0"/>
              </a:rPr>
              <a:t> 6аралтыларыны5 исемд1ре</a:t>
            </a:r>
            <a:r>
              <a:rPr lang="ru-RU" altLang="ru-RU" dirty="0" smtClean="0">
                <a:latin typeface="Times New Roman" pitchFamily="18" charset="0"/>
              </a:rPr>
              <a:t>: </a:t>
            </a:r>
            <a:r>
              <a:rPr lang="ru-RU" altLang="ru-RU" dirty="0" smtClean="0">
                <a:latin typeface="Rom Bsh" pitchFamily="18" charset="0"/>
              </a:rPr>
              <a:t>с9мес-ковш, г2л-цветок, </a:t>
            </a:r>
            <a:r>
              <a:rPr lang="ru-RU" altLang="ru-RU" dirty="0" err="1" smtClean="0">
                <a:latin typeface="Rom Bsh" pitchFamily="18" charset="0"/>
              </a:rPr>
              <a:t>былбыл</a:t>
            </a:r>
            <a:r>
              <a:rPr lang="ru-RU" altLang="ru-RU" dirty="0" smtClean="0">
                <a:latin typeface="Rom Bsh" pitchFamily="18" charset="0"/>
              </a:rPr>
              <a:t>- баш6. 3анду7ас- соловей.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Rom Bsh" pitchFamily="18" charset="0"/>
              </a:rPr>
              <a:t>Фарсы телен1н 98л1штерелг1н 31м баш6орт теленд1 </a:t>
            </a:r>
            <a:r>
              <a:rPr lang="ru-RU" altLang="ru-RU" dirty="0" err="1" smtClean="0">
                <a:latin typeface="Rom Bsh" pitchFamily="18" charset="0"/>
              </a:rPr>
              <a:t>йыш</a:t>
            </a:r>
            <a:r>
              <a:rPr lang="ru-RU" altLang="ru-RU" dirty="0" smtClean="0">
                <a:latin typeface="Rom Bsh" pitchFamily="18" charset="0"/>
              </a:rPr>
              <a:t> 6улланыл7ан й1н1 т9б1нд1ге 39881р килтерерг1 м2мкин</a:t>
            </a:r>
            <a:r>
              <a:rPr lang="ru-RU" altLang="ru-RU" dirty="0" smtClean="0">
                <a:latin typeface="Times New Roman" pitchFamily="18" charset="0"/>
              </a:rPr>
              <a:t>: </a:t>
            </a:r>
            <a:r>
              <a:rPr lang="ru-RU" altLang="ru-RU" dirty="0" err="1" smtClean="0">
                <a:latin typeface="Rom Bsh" pitchFamily="18" charset="0"/>
              </a:rPr>
              <a:t>быяла</a:t>
            </a:r>
            <a:r>
              <a:rPr lang="ru-RU" altLang="ru-RU" dirty="0" smtClean="0">
                <a:latin typeface="Rom Bsh" pitchFamily="18" charset="0"/>
              </a:rPr>
              <a:t>, д2р24, май8ан, </a:t>
            </a:r>
            <a:r>
              <a:rPr lang="ru-RU" altLang="ru-RU" dirty="0" err="1" smtClean="0">
                <a:latin typeface="Rom Bsh" pitchFamily="18" charset="0"/>
              </a:rPr>
              <a:t>дүшәмбе, шишәмбе, шаршамбы</a:t>
            </a:r>
            <a:r>
              <a:rPr lang="ru-RU" altLang="ru-RU" dirty="0" smtClean="0">
                <a:latin typeface="Rom Bsh" pitchFamily="18" charset="0"/>
              </a:rPr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Rom Bsh" pitchFamily="18" charset="0"/>
              </a:rPr>
              <a:t> </a:t>
            </a:r>
          </a:p>
        </p:txBody>
      </p:sp>
      <p:pic>
        <p:nvPicPr>
          <p:cNvPr id="2050" name="Picture 2" descr="D:\LENOVO\Desktop\Матер р.гр.-2014\polotentse-14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818656" cy="2818656"/>
          </a:xfrm>
          <a:prstGeom prst="rect">
            <a:avLst/>
          </a:prstGeom>
          <a:noFill/>
        </p:spPr>
      </p:pic>
      <p:pic>
        <p:nvPicPr>
          <p:cNvPr id="2051" name="Picture 3" descr="D:\LENOVO\Desktop\Матер р.гр.-2014\125236266_22.jpg"/>
          <p:cNvPicPr>
            <a:picLocks noChangeAspect="1" noChangeArrowheads="1"/>
          </p:cNvPicPr>
          <p:nvPr/>
        </p:nvPicPr>
        <p:blipFill>
          <a:blip r:embed="rId3" cstate="print"/>
          <a:srcRect r="22920"/>
          <a:stretch>
            <a:fillRect/>
          </a:stretch>
        </p:blipFill>
        <p:spPr bwMode="auto">
          <a:xfrm>
            <a:off x="4644008" y="4509120"/>
            <a:ext cx="2232248" cy="1926530"/>
          </a:xfrm>
          <a:prstGeom prst="rect">
            <a:avLst/>
          </a:prstGeom>
          <a:noFill/>
        </p:spPr>
      </p:pic>
      <p:pic>
        <p:nvPicPr>
          <p:cNvPr id="2052" name="Picture 4" descr="D:\LENOVO\Desktop\Матер р.гр.-2014\780d1305a859.jpg"/>
          <p:cNvPicPr>
            <a:picLocks noChangeAspect="1" noChangeArrowheads="1"/>
          </p:cNvPicPr>
          <p:nvPr/>
        </p:nvPicPr>
        <p:blipFill>
          <a:blip r:embed="rId4" cstate="print"/>
          <a:srcRect l="388" b="17"/>
          <a:stretch>
            <a:fillRect/>
          </a:stretch>
        </p:blipFill>
        <p:spPr bwMode="auto">
          <a:xfrm>
            <a:off x="6816080" y="4725144"/>
            <a:ext cx="2327920" cy="1767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6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626</Words>
  <Application>Microsoft Office PowerPoint</Application>
  <PresentationFormat>Экран (4:3)</PresentationFormat>
  <Paragraphs>130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Rom Bsh</vt:lpstr>
      <vt:lpstr>Times New Roman</vt:lpstr>
      <vt:lpstr>Тема Office</vt:lpstr>
      <vt:lpstr>Лексика башкирского языка  с точки зрения происхождения</vt:lpstr>
      <vt:lpstr>Иҫкә төшөрәбеҙ. Спорт.</vt:lpstr>
      <vt:lpstr>Башҡорт теле  төрки телдәр ғаиләһенә инә</vt:lpstr>
      <vt:lpstr>Презентация PowerPoint</vt:lpstr>
      <vt:lpstr>Баш6орттар борон-борондан Урал тауҙарында й1ш1г1нд1р.   Улар - төрки халыҡтарының береһе.</vt:lpstr>
      <vt:lpstr>Төп башҡорт һүҙҙәре</vt:lpstr>
      <vt:lpstr>Үҙләштерелгән һүҙҙәр</vt:lpstr>
      <vt:lpstr>Ғ1р1п 39881ре  </vt:lpstr>
      <vt:lpstr>Фарсы телен1н килеп инг1н 39881р8е5</vt:lpstr>
      <vt:lpstr>Презентация PowerPoint</vt:lpstr>
      <vt:lpstr>Баш6орттар рус д19л1тен1 6ушыла</vt:lpstr>
      <vt:lpstr>Рус телен1н 98л1штерелг1н 39881р: </vt:lpstr>
      <vt:lpstr>Интернациональ 39881р.</vt:lpstr>
      <vt:lpstr>№9881р ҡайҙан килгән</vt:lpstr>
      <vt:lpstr>Презентация PowerPoint</vt:lpstr>
      <vt:lpstr>Лексик тема. Магазинда</vt:lpstr>
      <vt:lpstr>Кейем.  Кейем магазины.</vt:lpstr>
      <vt:lpstr>Аяҡ кейеме. Аяҡ кейеме магазины</vt:lpstr>
      <vt:lpstr>Китап. Китап магазины.</vt:lpstr>
      <vt:lpstr>Аҙыҡ-түлек. Аҙыҡ-түлек магазины</vt:lpstr>
      <vt:lpstr>Сәскәләр. Сәскәләр магазины.</vt:lpstr>
      <vt:lpstr>Хужалыҡ тауарҙары магазины.</vt:lpstr>
      <vt:lpstr>«Әфлисун» супермаркеты </vt:lpstr>
      <vt:lpstr>Һатыусы. Һатыусы икмәк һата. </vt:lpstr>
      <vt:lpstr>Һатып алыусылар. Улар һайлайҙар, һатып алалар.</vt:lpstr>
      <vt:lpstr>Презентация PowerPoint</vt:lpstr>
      <vt:lpstr>Китап магазины. Бүлектәр</vt:lpstr>
      <vt:lpstr>Килештәр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25</cp:revision>
  <dcterms:created xsi:type="dcterms:W3CDTF">2015-11-08T16:52:37Z</dcterms:created>
  <dcterms:modified xsi:type="dcterms:W3CDTF">2018-03-19T12:59:40Z</dcterms:modified>
</cp:coreProperties>
</file>