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10" r:id="rId2"/>
  </p:sldMasterIdLst>
  <p:notesMasterIdLst>
    <p:notesMasterId r:id="rId37"/>
  </p:notesMasterIdLst>
  <p:sldIdLst>
    <p:sldId id="256" r:id="rId3"/>
    <p:sldId id="366" r:id="rId4"/>
    <p:sldId id="360" r:id="rId5"/>
    <p:sldId id="257" r:id="rId6"/>
    <p:sldId id="281" r:id="rId7"/>
    <p:sldId id="321" r:id="rId8"/>
    <p:sldId id="280" r:id="rId9"/>
    <p:sldId id="337" r:id="rId10"/>
    <p:sldId id="282" r:id="rId11"/>
    <p:sldId id="361" r:id="rId12"/>
    <p:sldId id="288" r:id="rId13"/>
    <p:sldId id="285" r:id="rId14"/>
    <p:sldId id="342" r:id="rId15"/>
    <p:sldId id="322" r:id="rId16"/>
    <p:sldId id="323" r:id="rId17"/>
    <p:sldId id="344" r:id="rId18"/>
    <p:sldId id="346" r:id="rId19"/>
    <p:sldId id="338" r:id="rId20"/>
    <p:sldId id="376" r:id="rId21"/>
    <p:sldId id="324" r:id="rId22"/>
    <p:sldId id="372" r:id="rId23"/>
    <p:sldId id="367" r:id="rId24"/>
    <p:sldId id="368" r:id="rId25"/>
    <p:sldId id="371" r:id="rId26"/>
    <p:sldId id="374" r:id="rId27"/>
    <p:sldId id="375" r:id="rId28"/>
    <p:sldId id="373" r:id="rId29"/>
    <p:sldId id="351" r:id="rId30"/>
    <p:sldId id="362" r:id="rId31"/>
    <p:sldId id="287" r:id="rId32"/>
    <p:sldId id="269" r:id="rId33"/>
    <p:sldId id="270" r:id="rId34"/>
    <p:sldId id="271" r:id="rId35"/>
    <p:sldId id="27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665A1-4801-434B-A515-C07D4484CF13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B67FC-B143-4B9C-8A93-320D7181A5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28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8F000-0372-4D62-891A-2F0E2B408B2A}" type="datetimeFigureOut">
              <a:rPr lang="ru-RU" altLang="ru-RU">
                <a:solidFill>
                  <a:srgbClr val="006699"/>
                </a:solidFill>
              </a:rPr>
              <a:pPr>
                <a:defRPr/>
              </a:pPr>
              <a:t>19.03.2018</a:t>
            </a:fld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B62B3-B4AC-4149-A0D5-97F0D6639C27}" type="slidenum">
              <a:rPr lang="ru-RU" alt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63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65446-5BAE-431B-8D90-60CF84E451F1}" type="datetimeFigureOut">
              <a:rPr lang="ru-RU" altLang="ru-RU">
                <a:solidFill>
                  <a:srgbClr val="006699"/>
                </a:solidFill>
              </a:rPr>
              <a:pPr>
                <a:defRPr/>
              </a:pPr>
              <a:t>19.03.2018</a:t>
            </a:fld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5112D-BF68-473B-B8A3-B726A1713575}" type="slidenum">
              <a:rPr lang="ru-RU" alt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5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7DB2C-0E0D-4D44-B31A-A54A37CB0016}" type="datetimeFigureOut">
              <a:rPr lang="ru-RU" altLang="ru-RU">
                <a:solidFill>
                  <a:srgbClr val="006699"/>
                </a:solidFill>
              </a:rPr>
              <a:pPr>
                <a:defRPr/>
              </a:pPr>
              <a:t>19.03.2018</a:t>
            </a:fld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89F03-1E10-4F8A-989A-BBAD46EF1AEC}" type="slidenum">
              <a:rPr lang="ru-RU" alt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66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7D510-51E2-475F-98B2-4849D0855C14}" type="datetimeFigureOut">
              <a:rPr lang="ru-RU" altLang="ru-RU">
                <a:solidFill>
                  <a:srgbClr val="006699"/>
                </a:solidFill>
              </a:rPr>
              <a:pPr>
                <a:defRPr/>
              </a:pPr>
              <a:t>19.03.2018</a:t>
            </a:fld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ABE47-9DE6-44F1-9E4F-2C245F627BAA}" type="slidenum">
              <a:rPr lang="ru-RU" alt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4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ECDB8-7345-4C24-AA2D-3B22BF194B48}" type="datetimeFigureOut">
              <a:rPr lang="ru-RU" altLang="ru-RU">
                <a:solidFill>
                  <a:srgbClr val="006699"/>
                </a:solidFill>
              </a:rPr>
              <a:pPr>
                <a:defRPr/>
              </a:pPr>
              <a:t>19.03.2018</a:t>
            </a:fld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5DA69-8B71-4EBF-86CB-EEC63F57B5E6}" type="slidenum">
              <a:rPr lang="ru-RU" alt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8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7DB2C-0E0D-4D44-B31A-A54A37CB0016}" type="datetimeFigureOut">
              <a:rPr lang="ru-RU" altLang="ru-RU"/>
              <a:pPr>
                <a:defRPr/>
              </a:pPr>
              <a:t>19.03.2018</a:t>
            </a:fld>
            <a:endParaRPr lang="ru-RU" alt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89F03-1E10-4F8A-989A-BBAD46EF1A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146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7D510-51E2-475F-98B2-4849D0855C14}" type="datetimeFigureOut">
              <a:rPr lang="ru-RU" altLang="ru-RU">
                <a:solidFill>
                  <a:srgbClr val="006699"/>
                </a:solidFill>
              </a:rPr>
              <a:pPr>
                <a:defRPr/>
              </a:pPr>
              <a:t>19.03.2018</a:t>
            </a:fld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ABE47-9DE6-44F1-9E4F-2C245F627BAA}" type="slidenum">
              <a:rPr lang="ru-RU" alt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10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CA530-B8A2-4EE9-A4BC-42EFBB4A6A55}" type="datetimeFigureOut">
              <a:rPr lang="ru-RU" altLang="ru-RU">
                <a:solidFill>
                  <a:srgbClr val="006699"/>
                </a:solidFill>
              </a:rPr>
              <a:pPr>
                <a:defRPr/>
              </a:pPr>
              <a:t>19.03.2018</a:t>
            </a:fld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325C3-179B-493C-86AE-AE25DE00530F}" type="slidenum">
              <a:rPr lang="ru-RU" alt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13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4B63A-0155-4B8F-AF05-E058A77A430C}" type="datetimeFigureOut">
              <a:rPr lang="ru-RU" altLang="ru-RU">
                <a:solidFill>
                  <a:srgbClr val="006699"/>
                </a:solidFill>
              </a:rPr>
              <a:pPr>
                <a:defRPr/>
              </a:pPr>
              <a:t>19.03.2018</a:t>
            </a:fld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D40A0-4059-4E16-8C6C-B03C665A2BAF}" type="slidenum">
              <a:rPr lang="ru-RU" alt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05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78DC0-A474-434C-AF65-C97D1D2E656A}" type="datetimeFigureOut">
              <a:rPr lang="ru-RU" altLang="ru-RU">
                <a:solidFill>
                  <a:srgbClr val="006699"/>
                </a:solidFill>
              </a:rPr>
              <a:pPr>
                <a:defRPr/>
              </a:pPr>
              <a:t>19.03.2018</a:t>
            </a:fld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A6B45-5037-49DB-B3DF-44AA46F096D2}" type="slidenum">
              <a:rPr lang="ru-RU" alt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0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31732-8A25-4957-AFBD-5A52DC543EA0}" type="datetimeFigureOut">
              <a:rPr lang="ru-RU" altLang="ru-RU">
                <a:solidFill>
                  <a:srgbClr val="006699"/>
                </a:solidFill>
              </a:rPr>
              <a:pPr>
                <a:defRPr/>
              </a:pPr>
              <a:t>19.03.2018</a:t>
            </a:fld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F4794-E516-43B0-91F2-0E73D2F510D4}" type="slidenum">
              <a:rPr lang="ru-RU" alt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EA3E5-E1E8-486B-AC5B-ACF4F6A69CBA}" type="datetimeFigureOut">
              <a:rPr lang="ru-RU" altLang="ru-RU">
                <a:solidFill>
                  <a:srgbClr val="006699"/>
                </a:solidFill>
              </a:rPr>
              <a:pPr>
                <a:defRPr/>
              </a:pPr>
              <a:t>19.03.2018</a:t>
            </a:fld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90BF4-1581-4DD4-9751-AE33190097D3}" type="slidenum">
              <a:rPr lang="ru-RU" alt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6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9A55B-25C2-44B9-A1FF-24FBD33FBAF2}" type="datetimeFigureOut">
              <a:rPr lang="ru-RU" altLang="ru-RU">
                <a:solidFill>
                  <a:srgbClr val="006699"/>
                </a:solidFill>
              </a:rPr>
              <a:pPr>
                <a:defRPr/>
              </a:pPr>
              <a:t>19.03.2018</a:t>
            </a:fld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B89D5-4A88-42AC-B118-DFAA0F2841CD}" type="slidenum">
              <a:rPr lang="ru-RU" alt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59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FE709-F9B5-483B-870C-0A704902F96C}" type="datetimeFigureOut">
              <a:rPr lang="ru-RU" altLang="ru-RU">
                <a:solidFill>
                  <a:srgbClr val="006699"/>
                </a:solidFill>
              </a:rPr>
              <a:pPr>
                <a:defRPr/>
              </a:pPr>
              <a:t>19.03.2018</a:t>
            </a:fld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1CA0A-B53C-448D-A04A-4FE5435C01FC}" type="slidenum">
              <a:rPr lang="ru-RU" alt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42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37 w 217"/>
                  <a:gd name="T1" fmla="*/ 631 h 210"/>
                  <a:gd name="T2" fmla="*/ 110 w 217"/>
                  <a:gd name="T3" fmla="*/ 596 h 210"/>
                  <a:gd name="T4" fmla="*/ 79 w 217"/>
                  <a:gd name="T5" fmla="*/ 544 h 210"/>
                  <a:gd name="T6" fmla="*/ 46 w 217"/>
                  <a:gd name="T7" fmla="*/ 476 h 210"/>
                  <a:gd name="T8" fmla="*/ 14 w 217"/>
                  <a:gd name="T9" fmla="*/ 405 h 210"/>
                  <a:gd name="T10" fmla="*/ 0 w 217"/>
                  <a:gd name="T11" fmla="*/ 328 h 210"/>
                  <a:gd name="T12" fmla="*/ 1 w 217"/>
                  <a:gd name="T13" fmla="*/ 245 h 210"/>
                  <a:gd name="T14" fmla="*/ 27 w 217"/>
                  <a:gd name="T15" fmla="*/ 170 h 210"/>
                  <a:gd name="T16" fmla="*/ 81 w 217"/>
                  <a:gd name="T17" fmla="*/ 107 h 210"/>
                  <a:gd name="T18" fmla="*/ 136 w 217"/>
                  <a:gd name="T19" fmla="*/ 66 h 210"/>
                  <a:gd name="T20" fmla="*/ 180 w 217"/>
                  <a:gd name="T21" fmla="*/ 36 h 210"/>
                  <a:gd name="T22" fmla="*/ 216 w 217"/>
                  <a:gd name="T23" fmla="*/ 20 h 210"/>
                  <a:gd name="T24" fmla="*/ 244 w 217"/>
                  <a:gd name="T25" fmla="*/ 14 h 210"/>
                  <a:gd name="T26" fmla="*/ 264 w 217"/>
                  <a:gd name="T27" fmla="*/ 14 h 210"/>
                  <a:gd name="T28" fmla="*/ 312 w 217"/>
                  <a:gd name="T29" fmla="*/ 0 h 210"/>
                  <a:gd name="T30" fmla="*/ 443 w 217"/>
                  <a:gd name="T31" fmla="*/ 25 h 210"/>
                  <a:gd name="T32" fmla="*/ 480 w 217"/>
                  <a:gd name="T33" fmla="*/ 36 h 210"/>
                  <a:gd name="T34" fmla="*/ 516 w 217"/>
                  <a:gd name="T35" fmla="*/ 46 h 210"/>
                  <a:gd name="T36" fmla="*/ 547 w 217"/>
                  <a:gd name="T37" fmla="*/ 56 h 210"/>
                  <a:gd name="T38" fmla="*/ 570 w 217"/>
                  <a:gd name="T39" fmla="*/ 69 h 210"/>
                  <a:gd name="T40" fmla="*/ 596 w 217"/>
                  <a:gd name="T41" fmla="*/ 81 h 210"/>
                  <a:gd name="T42" fmla="*/ 616 w 217"/>
                  <a:gd name="T43" fmla="*/ 95 h 210"/>
                  <a:gd name="T44" fmla="*/ 632 w 217"/>
                  <a:gd name="T45" fmla="*/ 114 h 210"/>
                  <a:gd name="T46" fmla="*/ 651 w 217"/>
                  <a:gd name="T47" fmla="*/ 136 h 210"/>
                  <a:gd name="T48" fmla="*/ 616 w 217"/>
                  <a:gd name="T49" fmla="*/ 121 h 210"/>
                  <a:gd name="T50" fmla="*/ 583 w 217"/>
                  <a:gd name="T51" fmla="*/ 108 h 210"/>
                  <a:gd name="T52" fmla="*/ 550 w 217"/>
                  <a:gd name="T53" fmla="*/ 100 h 210"/>
                  <a:gd name="T54" fmla="*/ 516 w 217"/>
                  <a:gd name="T55" fmla="*/ 89 h 210"/>
                  <a:gd name="T56" fmla="*/ 489 w 217"/>
                  <a:gd name="T57" fmla="*/ 81 h 210"/>
                  <a:gd name="T58" fmla="*/ 460 w 217"/>
                  <a:gd name="T59" fmla="*/ 79 h 210"/>
                  <a:gd name="T60" fmla="*/ 428 w 217"/>
                  <a:gd name="T61" fmla="*/ 74 h 210"/>
                  <a:gd name="T62" fmla="*/ 401 w 217"/>
                  <a:gd name="T63" fmla="*/ 74 h 210"/>
                  <a:gd name="T64" fmla="*/ 375 w 217"/>
                  <a:gd name="T65" fmla="*/ 74 h 210"/>
                  <a:gd name="T66" fmla="*/ 348 w 217"/>
                  <a:gd name="T67" fmla="*/ 75 h 210"/>
                  <a:gd name="T68" fmla="*/ 320 w 217"/>
                  <a:gd name="T69" fmla="*/ 81 h 210"/>
                  <a:gd name="T70" fmla="*/ 297 w 217"/>
                  <a:gd name="T71" fmla="*/ 88 h 210"/>
                  <a:gd name="T72" fmla="*/ 273 w 217"/>
                  <a:gd name="T73" fmla="*/ 100 h 210"/>
                  <a:gd name="T74" fmla="*/ 245 w 217"/>
                  <a:gd name="T75" fmla="*/ 108 h 210"/>
                  <a:gd name="T76" fmla="*/ 222 w 217"/>
                  <a:gd name="T77" fmla="*/ 123 h 210"/>
                  <a:gd name="T78" fmla="*/ 198 w 217"/>
                  <a:gd name="T79" fmla="*/ 137 h 210"/>
                  <a:gd name="T80" fmla="*/ 156 w 217"/>
                  <a:gd name="T81" fmla="*/ 183 h 210"/>
                  <a:gd name="T82" fmla="*/ 127 w 217"/>
                  <a:gd name="T83" fmla="*/ 240 h 210"/>
                  <a:gd name="T84" fmla="*/ 110 w 217"/>
                  <a:gd name="T85" fmla="*/ 310 h 210"/>
                  <a:gd name="T86" fmla="*/ 104 w 217"/>
                  <a:gd name="T87" fmla="*/ 379 h 210"/>
                  <a:gd name="T88" fmla="*/ 104 w 217"/>
                  <a:gd name="T89" fmla="*/ 455 h 210"/>
                  <a:gd name="T90" fmla="*/ 114 w 217"/>
                  <a:gd name="T91" fmla="*/ 522 h 210"/>
                  <a:gd name="T92" fmla="*/ 123 w 217"/>
                  <a:gd name="T93" fmla="*/ 583 h 210"/>
                  <a:gd name="T94" fmla="*/ 137 w 217"/>
                  <a:gd name="T95" fmla="*/ 631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325 w 182"/>
                  <a:gd name="T1" fmla="*/ 0 h 213"/>
                  <a:gd name="T2" fmla="*/ 334 w 182"/>
                  <a:gd name="T3" fmla="*/ 6 h 213"/>
                  <a:gd name="T4" fmla="*/ 353 w 182"/>
                  <a:gd name="T5" fmla="*/ 25 h 213"/>
                  <a:gd name="T6" fmla="*/ 379 w 182"/>
                  <a:gd name="T7" fmla="*/ 55 h 213"/>
                  <a:gd name="T8" fmla="*/ 409 w 182"/>
                  <a:gd name="T9" fmla="*/ 100 h 213"/>
                  <a:gd name="T10" fmla="*/ 433 w 182"/>
                  <a:gd name="T11" fmla="*/ 156 h 213"/>
                  <a:gd name="T12" fmla="*/ 448 w 182"/>
                  <a:gd name="T13" fmla="*/ 230 h 213"/>
                  <a:gd name="T14" fmla="*/ 448 w 182"/>
                  <a:gd name="T15" fmla="*/ 318 h 213"/>
                  <a:gd name="T16" fmla="*/ 429 w 182"/>
                  <a:gd name="T17" fmla="*/ 421 h 213"/>
                  <a:gd name="T18" fmla="*/ 419 w 182"/>
                  <a:gd name="T19" fmla="*/ 450 h 213"/>
                  <a:gd name="T20" fmla="*/ 406 w 182"/>
                  <a:gd name="T21" fmla="*/ 474 h 213"/>
                  <a:gd name="T22" fmla="*/ 392 w 182"/>
                  <a:gd name="T23" fmla="*/ 500 h 213"/>
                  <a:gd name="T24" fmla="*/ 373 w 182"/>
                  <a:gd name="T25" fmla="*/ 523 h 213"/>
                  <a:gd name="T26" fmla="*/ 348 w 182"/>
                  <a:gd name="T27" fmla="*/ 544 h 213"/>
                  <a:gd name="T28" fmla="*/ 327 w 182"/>
                  <a:gd name="T29" fmla="*/ 561 h 213"/>
                  <a:gd name="T30" fmla="*/ 305 w 182"/>
                  <a:gd name="T31" fmla="*/ 577 h 213"/>
                  <a:gd name="T32" fmla="*/ 274 w 182"/>
                  <a:gd name="T33" fmla="*/ 590 h 213"/>
                  <a:gd name="T34" fmla="*/ 245 w 182"/>
                  <a:gd name="T35" fmla="*/ 596 h 213"/>
                  <a:gd name="T36" fmla="*/ 216 w 182"/>
                  <a:gd name="T37" fmla="*/ 604 h 213"/>
                  <a:gd name="T38" fmla="*/ 183 w 182"/>
                  <a:gd name="T39" fmla="*/ 609 h 213"/>
                  <a:gd name="T40" fmla="*/ 147 w 182"/>
                  <a:gd name="T41" fmla="*/ 609 h 213"/>
                  <a:gd name="T42" fmla="*/ 109 w 182"/>
                  <a:gd name="T43" fmla="*/ 604 h 213"/>
                  <a:gd name="T44" fmla="*/ 75 w 182"/>
                  <a:gd name="T45" fmla="*/ 596 h 213"/>
                  <a:gd name="T46" fmla="*/ 35 w 182"/>
                  <a:gd name="T47" fmla="*/ 583 h 213"/>
                  <a:gd name="T48" fmla="*/ 0 w 182"/>
                  <a:gd name="T49" fmla="*/ 568 h 213"/>
                  <a:gd name="T50" fmla="*/ 33 w 182"/>
                  <a:gd name="T51" fmla="*/ 590 h 213"/>
                  <a:gd name="T52" fmla="*/ 66 w 182"/>
                  <a:gd name="T53" fmla="*/ 604 h 213"/>
                  <a:gd name="T54" fmla="*/ 99 w 182"/>
                  <a:gd name="T55" fmla="*/ 619 h 213"/>
                  <a:gd name="T56" fmla="*/ 128 w 182"/>
                  <a:gd name="T57" fmla="*/ 629 h 213"/>
                  <a:gd name="T58" fmla="*/ 157 w 182"/>
                  <a:gd name="T59" fmla="*/ 638 h 213"/>
                  <a:gd name="T60" fmla="*/ 189 w 182"/>
                  <a:gd name="T61" fmla="*/ 642 h 213"/>
                  <a:gd name="T62" fmla="*/ 217 w 182"/>
                  <a:gd name="T63" fmla="*/ 643 h 213"/>
                  <a:gd name="T64" fmla="*/ 246 w 182"/>
                  <a:gd name="T65" fmla="*/ 643 h 213"/>
                  <a:gd name="T66" fmla="*/ 272 w 182"/>
                  <a:gd name="T67" fmla="*/ 642 h 213"/>
                  <a:gd name="T68" fmla="*/ 298 w 182"/>
                  <a:gd name="T69" fmla="*/ 636 h 213"/>
                  <a:gd name="T70" fmla="*/ 321 w 182"/>
                  <a:gd name="T71" fmla="*/ 629 h 213"/>
                  <a:gd name="T72" fmla="*/ 345 w 182"/>
                  <a:gd name="T73" fmla="*/ 623 h 213"/>
                  <a:gd name="T74" fmla="*/ 367 w 182"/>
                  <a:gd name="T75" fmla="*/ 615 h 213"/>
                  <a:gd name="T76" fmla="*/ 387 w 182"/>
                  <a:gd name="T77" fmla="*/ 602 h 213"/>
                  <a:gd name="T78" fmla="*/ 406 w 182"/>
                  <a:gd name="T79" fmla="*/ 590 h 213"/>
                  <a:gd name="T80" fmla="*/ 423 w 182"/>
                  <a:gd name="T81" fmla="*/ 577 h 213"/>
                  <a:gd name="T82" fmla="*/ 471 w 182"/>
                  <a:gd name="T83" fmla="*/ 531 h 213"/>
                  <a:gd name="T84" fmla="*/ 504 w 182"/>
                  <a:gd name="T85" fmla="*/ 487 h 213"/>
                  <a:gd name="T86" fmla="*/ 524 w 182"/>
                  <a:gd name="T87" fmla="*/ 435 h 213"/>
                  <a:gd name="T88" fmla="*/ 534 w 182"/>
                  <a:gd name="T89" fmla="*/ 388 h 213"/>
                  <a:gd name="T90" fmla="*/ 541 w 182"/>
                  <a:gd name="T91" fmla="*/ 337 h 213"/>
                  <a:gd name="T92" fmla="*/ 541 w 182"/>
                  <a:gd name="T93" fmla="*/ 286 h 213"/>
                  <a:gd name="T94" fmla="*/ 543 w 182"/>
                  <a:gd name="T95" fmla="*/ 239 h 213"/>
                  <a:gd name="T96" fmla="*/ 515 w 182"/>
                  <a:gd name="T97" fmla="*/ 140 h 213"/>
                  <a:gd name="T98" fmla="*/ 466 w 182"/>
                  <a:gd name="T99" fmla="*/ 62 h 213"/>
                  <a:gd name="T100" fmla="*/ 449 w 182"/>
                  <a:gd name="T101" fmla="*/ 55 h 213"/>
                  <a:gd name="T102" fmla="*/ 439 w 182"/>
                  <a:gd name="T103" fmla="*/ 46 h 213"/>
                  <a:gd name="T104" fmla="*/ 423 w 182"/>
                  <a:gd name="T105" fmla="*/ 39 h 213"/>
                  <a:gd name="T106" fmla="*/ 412 w 182"/>
                  <a:gd name="T107" fmla="*/ 33 h 213"/>
                  <a:gd name="T108" fmla="*/ 394 w 182"/>
                  <a:gd name="T109" fmla="*/ 27 h 213"/>
                  <a:gd name="T110" fmla="*/ 376 w 182"/>
                  <a:gd name="T111" fmla="*/ 19 h 213"/>
                  <a:gd name="T112" fmla="*/ 354 w 182"/>
                  <a:gd name="T113" fmla="*/ 9 h 213"/>
                  <a:gd name="T114" fmla="*/ 325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36 w 128"/>
                  <a:gd name="T1" fmla="*/ 0 h 217"/>
                  <a:gd name="T2" fmla="*/ 40 w 128"/>
                  <a:gd name="T3" fmla="*/ 3 h 217"/>
                  <a:gd name="T4" fmla="*/ 44 w 128"/>
                  <a:gd name="T5" fmla="*/ 10 h 217"/>
                  <a:gd name="T6" fmla="*/ 47 w 128"/>
                  <a:gd name="T7" fmla="*/ 19 h 217"/>
                  <a:gd name="T8" fmla="*/ 49 w 128"/>
                  <a:gd name="T9" fmla="*/ 29 h 217"/>
                  <a:gd name="T10" fmla="*/ 49 w 128"/>
                  <a:gd name="T11" fmla="*/ 42 h 217"/>
                  <a:gd name="T12" fmla="*/ 44 w 128"/>
                  <a:gd name="T13" fmla="*/ 54 h 217"/>
                  <a:gd name="T14" fmla="*/ 36 w 128"/>
                  <a:gd name="T15" fmla="*/ 67 h 217"/>
                  <a:gd name="T16" fmla="*/ 23 w 128"/>
                  <a:gd name="T17" fmla="*/ 81 h 217"/>
                  <a:gd name="T18" fmla="*/ 19 w 128"/>
                  <a:gd name="T19" fmla="*/ 79 h 217"/>
                  <a:gd name="T20" fmla="*/ 15 w 128"/>
                  <a:gd name="T21" fmla="*/ 78 h 217"/>
                  <a:gd name="T22" fmla="*/ 10 w 128"/>
                  <a:gd name="T23" fmla="*/ 76 h 217"/>
                  <a:gd name="T24" fmla="*/ 7 w 128"/>
                  <a:gd name="T25" fmla="*/ 75 h 217"/>
                  <a:gd name="T26" fmla="*/ 3 w 128"/>
                  <a:gd name="T27" fmla="*/ 73 h 217"/>
                  <a:gd name="T28" fmla="*/ 1 w 128"/>
                  <a:gd name="T29" fmla="*/ 70 h 217"/>
                  <a:gd name="T30" fmla="*/ 0 w 128"/>
                  <a:gd name="T31" fmla="*/ 68 h 217"/>
                  <a:gd name="T32" fmla="*/ 1 w 128"/>
                  <a:gd name="T33" fmla="*/ 66 h 217"/>
                  <a:gd name="T34" fmla="*/ 5 w 128"/>
                  <a:gd name="T35" fmla="*/ 63 h 217"/>
                  <a:gd name="T36" fmla="*/ 11 w 128"/>
                  <a:gd name="T37" fmla="*/ 60 h 217"/>
                  <a:gd name="T38" fmla="*/ 17 w 128"/>
                  <a:gd name="T39" fmla="*/ 56 h 217"/>
                  <a:gd name="T40" fmla="*/ 24 w 128"/>
                  <a:gd name="T41" fmla="*/ 50 h 217"/>
                  <a:gd name="T42" fmla="*/ 30 w 128"/>
                  <a:gd name="T43" fmla="*/ 42 h 217"/>
                  <a:gd name="T44" fmla="*/ 35 w 128"/>
                  <a:gd name="T45" fmla="*/ 31 h 217"/>
                  <a:gd name="T46" fmla="*/ 37 w 128"/>
                  <a:gd name="T47" fmla="*/ 17 h 217"/>
                  <a:gd name="T48" fmla="*/ 36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28 w 117"/>
                  <a:gd name="T1" fmla="*/ 0 h 132"/>
                  <a:gd name="T2" fmla="*/ 0 w 117"/>
                  <a:gd name="T3" fmla="*/ 9 h 132"/>
                  <a:gd name="T4" fmla="*/ 1 w 117"/>
                  <a:gd name="T5" fmla="*/ 9 h 132"/>
                  <a:gd name="T6" fmla="*/ 5 w 117"/>
                  <a:gd name="T7" fmla="*/ 10 h 132"/>
                  <a:gd name="T8" fmla="*/ 11 w 117"/>
                  <a:gd name="T9" fmla="*/ 13 h 132"/>
                  <a:gd name="T10" fmla="*/ 17 w 117"/>
                  <a:gd name="T11" fmla="*/ 16 h 132"/>
                  <a:gd name="T12" fmla="*/ 25 w 117"/>
                  <a:gd name="T13" fmla="*/ 22 h 132"/>
                  <a:gd name="T14" fmla="*/ 32 w 117"/>
                  <a:gd name="T15" fmla="*/ 27 h 132"/>
                  <a:gd name="T16" fmla="*/ 39 w 117"/>
                  <a:gd name="T17" fmla="*/ 36 h 132"/>
                  <a:gd name="T18" fmla="*/ 44 w 117"/>
                  <a:gd name="T19" fmla="*/ 47 h 132"/>
                  <a:gd name="T20" fmla="*/ 45 w 117"/>
                  <a:gd name="T21" fmla="*/ 42 h 132"/>
                  <a:gd name="T22" fmla="*/ 44 w 117"/>
                  <a:gd name="T23" fmla="*/ 37 h 132"/>
                  <a:gd name="T24" fmla="*/ 41 w 117"/>
                  <a:gd name="T25" fmla="*/ 31 h 132"/>
                  <a:gd name="T26" fmla="*/ 38 w 117"/>
                  <a:gd name="T27" fmla="*/ 26 h 132"/>
                  <a:gd name="T28" fmla="*/ 34 w 117"/>
                  <a:gd name="T29" fmla="*/ 20 h 132"/>
                  <a:gd name="T30" fmla="*/ 30 w 117"/>
                  <a:gd name="T31" fmla="*/ 16 h 132"/>
                  <a:gd name="T32" fmla="*/ 26 w 117"/>
                  <a:gd name="T33" fmla="*/ 13 h 132"/>
                  <a:gd name="T34" fmla="*/ 23 w 117"/>
                  <a:gd name="T35" fmla="*/ 11 h 132"/>
                  <a:gd name="T36" fmla="*/ 26 w 117"/>
                  <a:gd name="T37" fmla="*/ 10 h 132"/>
                  <a:gd name="T38" fmla="*/ 30 w 117"/>
                  <a:gd name="T39" fmla="*/ 10 h 132"/>
                  <a:gd name="T40" fmla="*/ 34 w 117"/>
                  <a:gd name="T41" fmla="*/ 9 h 132"/>
                  <a:gd name="T42" fmla="*/ 38 w 117"/>
                  <a:gd name="T43" fmla="*/ 9 h 132"/>
                  <a:gd name="T44" fmla="*/ 40 w 117"/>
                  <a:gd name="T45" fmla="*/ 8 h 132"/>
                  <a:gd name="T46" fmla="*/ 41 w 117"/>
                  <a:gd name="T47" fmla="*/ 8 h 132"/>
                  <a:gd name="T48" fmla="*/ 44 w 117"/>
                  <a:gd name="T49" fmla="*/ 8 h 132"/>
                  <a:gd name="T50" fmla="*/ 44 w 117"/>
                  <a:gd name="T51" fmla="*/ 8 h 132"/>
                  <a:gd name="T52" fmla="*/ 28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1 w 29"/>
                  <a:gd name="T1" fmla="*/ 0 h 77"/>
                  <a:gd name="T2" fmla="*/ 9 w 29"/>
                  <a:gd name="T3" fmla="*/ 0 h 77"/>
                  <a:gd name="T4" fmla="*/ 7 w 29"/>
                  <a:gd name="T5" fmla="*/ 1 h 77"/>
                  <a:gd name="T6" fmla="*/ 4 w 29"/>
                  <a:gd name="T7" fmla="*/ 3 h 77"/>
                  <a:gd name="T8" fmla="*/ 1 w 29"/>
                  <a:gd name="T9" fmla="*/ 7 h 77"/>
                  <a:gd name="T10" fmla="*/ 1 w 29"/>
                  <a:gd name="T11" fmla="*/ 11 h 77"/>
                  <a:gd name="T12" fmla="*/ 0 w 29"/>
                  <a:gd name="T13" fmla="*/ 16 h 77"/>
                  <a:gd name="T14" fmla="*/ 1 w 29"/>
                  <a:gd name="T15" fmla="*/ 22 h 77"/>
                  <a:gd name="T16" fmla="*/ 4 w 29"/>
                  <a:gd name="T17" fmla="*/ 28 h 77"/>
                  <a:gd name="T18" fmla="*/ 6 w 29"/>
                  <a:gd name="T19" fmla="*/ 19 h 77"/>
                  <a:gd name="T20" fmla="*/ 7 w 29"/>
                  <a:gd name="T21" fmla="*/ 14 h 77"/>
                  <a:gd name="T22" fmla="*/ 9 w 29"/>
                  <a:gd name="T23" fmla="*/ 8 h 77"/>
                  <a:gd name="T24" fmla="*/ 1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4 w 207"/>
                    <a:gd name="T1" fmla="*/ 15 h 564"/>
                    <a:gd name="T2" fmla="*/ 2 w 207"/>
                    <a:gd name="T3" fmla="*/ 24 h 564"/>
                    <a:gd name="T4" fmla="*/ 1 w 207"/>
                    <a:gd name="T5" fmla="*/ 33 h 564"/>
                    <a:gd name="T6" fmla="*/ 0 w 207"/>
                    <a:gd name="T7" fmla="*/ 41 h 564"/>
                    <a:gd name="T8" fmla="*/ 0 w 207"/>
                    <a:gd name="T9" fmla="*/ 50 h 564"/>
                    <a:gd name="T10" fmla="*/ 1 w 207"/>
                    <a:gd name="T11" fmla="*/ 59 h 564"/>
                    <a:gd name="T12" fmla="*/ 2 w 207"/>
                    <a:gd name="T13" fmla="*/ 70 h 564"/>
                    <a:gd name="T14" fmla="*/ 6 w 207"/>
                    <a:gd name="T15" fmla="*/ 82 h 564"/>
                    <a:gd name="T16" fmla="*/ 10 w 207"/>
                    <a:gd name="T17" fmla="*/ 95 h 564"/>
                    <a:gd name="T18" fmla="*/ 15 w 207"/>
                    <a:gd name="T19" fmla="*/ 108 h 564"/>
                    <a:gd name="T20" fmla="*/ 20 w 207"/>
                    <a:gd name="T21" fmla="*/ 120 h 564"/>
                    <a:gd name="T22" fmla="*/ 27 w 207"/>
                    <a:gd name="T23" fmla="*/ 134 h 564"/>
                    <a:gd name="T24" fmla="*/ 35 w 207"/>
                    <a:gd name="T25" fmla="*/ 147 h 564"/>
                    <a:gd name="T26" fmla="*/ 44 w 207"/>
                    <a:gd name="T27" fmla="*/ 160 h 564"/>
                    <a:gd name="T28" fmla="*/ 52 w 207"/>
                    <a:gd name="T29" fmla="*/ 171 h 564"/>
                    <a:gd name="T30" fmla="*/ 60 w 207"/>
                    <a:gd name="T31" fmla="*/ 180 h 564"/>
                    <a:gd name="T32" fmla="*/ 68 w 207"/>
                    <a:gd name="T33" fmla="*/ 187 h 564"/>
                    <a:gd name="T34" fmla="*/ 53 w 207"/>
                    <a:gd name="T35" fmla="*/ 165 h 564"/>
                    <a:gd name="T36" fmla="*/ 42 w 207"/>
                    <a:gd name="T37" fmla="*/ 148 h 564"/>
                    <a:gd name="T38" fmla="*/ 34 w 207"/>
                    <a:gd name="T39" fmla="*/ 134 h 564"/>
                    <a:gd name="T40" fmla="*/ 28 w 207"/>
                    <a:gd name="T41" fmla="*/ 122 h 564"/>
                    <a:gd name="T42" fmla="*/ 25 w 207"/>
                    <a:gd name="T43" fmla="*/ 111 h 564"/>
                    <a:gd name="T44" fmla="*/ 22 w 207"/>
                    <a:gd name="T45" fmla="*/ 102 h 564"/>
                    <a:gd name="T46" fmla="*/ 21 w 207"/>
                    <a:gd name="T47" fmla="*/ 94 h 564"/>
                    <a:gd name="T48" fmla="*/ 19 w 207"/>
                    <a:gd name="T49" fmla="*/ 86 h 564"/>
                    <a:gd name="T50" fmla="*/ 15 w 207"/>
                    <a:gd name="T51" fmla="*/ 68 h 564"/>
                    <a:gd name="T52" fmla="*/ 13 w 207"/>
                    <a:gd name="T53" fmla="*/ 46 h 564"/>
                    <a:gd name="T54" fmla="*/ 15 w 207"/>
                    <a:gd name="T55" fmla="*/ 23 h 564"/>
                    <a:gd name="T56" fmla="*/ 17 w 207"/>
                    <a:gd name="T57" fmla="*/ 0 h 564"/>
                    <a:gd name="T58" fmla="*/ 4 w 207"/>
                    <a:gd name="T59" fmla="*/ 15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6699"/>
                    </a:solidFill>
                  </a:endParaRPr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6 h 232"/>
                    <a:gd name="T2" fmla="*/ 5 w 47"/>
                    <a:gd name="T3" fmla="*/ 18 h 232"/>
                    <a:gd name="T4" fmla="*/ 8 w 47"/>
                    <a:gd name="T5" fmla="*/ 33 h 232"/>
                    <a:gd name="T6" fmla="*/ 8 w 47"/>
                    <a:gd name="T7" fmla="*/ 52 h 232"/>
                    <a:gd name="T8" fmla="*/ 6 w 47"/>
                    <a:gd name="T9" fmla="*/ 76 h 232"/>
                    <a:gd name="T10" fmla="*/ 15 w 47"/>
                    <a:gd name="T11" fmla="*/ 71 h 232"/>
                    <a:gd name="T12" fmla="*/ 16 w 47"/>
                    <a:gd name="T13" fmla="*/ 59 h 232"/>
                    <a:gd name="T14" fmla="*/ 16 w 47"/>
                    <a:gd name="T15" fmla="*/ 46 h 232"/>
                    <a:gd name="T16" fmla="*/ 15 w 47"/>
                    <a:gd name="T17" fmla="*/ 34 h 232"/>
                    <a:gd name="T18" fmla="*/ 14 w 47"/>
                    <a:gd name="T19" fmla="*/ 23 h 232"/>
                    <a:gd name="T20" fmla="*/ 13 w 47"/>
                    <a:gd name="T21" fmla="*/ 17 h 232"/>
                    <a:gd name="T22" fmla="*/ 10 w 47"/>
                    <a:gd name="T23" fmla="*/ 11 h 232"/>
                    <a:gd name="T24" fmla="*/ 8 w 47"/>
                    <a:gd name="T25" fmla="*/ 6 h 232"/>
                    <a:gd name="T26" fmla="*/ 4 w 47"/>
                    <a:gd name="T27" fmla="*/ 0 h 232"/>
                    <a:gd name="T28" fmla="*/ 0 w 47"/>
                    <a:gd name="T29" fmla="*/ 6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6699"/>
                    </a:solidFill>
                  </a:endParaRPr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28 w 87"/>
                    <a:gd name="T1" fmla="*/ 7 h 40"/>
                    <a:gd name="T2" fmla="*/ 26 w 87"/>
                    <a:gd name="T3" fmla="*/ 5 h 40"/>
                    <a:gd name="T4" fmla="*/ 22 w 87"/>
                    <a:gd name="T5" fmla="*/ 3 h 40"/>
                    <a:gd name="T6" fmla="*/ 19 w 87"/>
                    <a:gd name="T7" fmla="*/ 2 h 40"/>
                    <a:gd name="T8" fmla="*/ 15 w 87"/>
                    <a:gd name="T9" fmla="*/ 1 h 40"/>
                    <a:gd name="T10" fmla="*/ 12 w 87"/>
                    <a:gd name="T11" fmla="*/ 1 h 40"/>
                    <a:gd name="T12" fmla="*/ 8 w 87"/>
                    <a:gd name="T13" fmla="*/ 1 h 40"/>
                    <a:gd name="T14" fmla="*/ 4 w 87"/>
                    <a:gd name="T15" fmla="*/ 0 h 40"/>
                    <a:gd name="T16" fmla="*/ 0 w 87"/>
                    <a:gd name="T17" fmla="*/ 1 h 40"/>
                    <a:gd name="T18" fmla="*/ 2 w 87"/>
                    <a:gd name="T19" fmla="*/ 2 h 40"/>
                    <a:gd name="T20" fmla="*/ 5 w 87"/>
                    <a:gd name="T21" fmla="*/ 3 h 40"/>
                    <a:gd name="T22" fmla="*/ 7 w 87"/>
                    <a:gd name="T23" fmla="*/ 4 h 40"/>
                    <a:gd name="T24" fmla="*/ 11 w 87"/>
                    <a:gd name="T25" fmla="*/ 5 h 40"/>
                    <a:gd name="T26" fmla="*/ 14 w 87"/>
                    <a:gd name="T27" fmla="*/ 7 h 40"/>
                    <a:gd name="T28" fmla="*/ 17 w 87"/>
                    <a:gd name="T29" fmla="*/ 8 h 40"/>
                    <a:gd name="T30" fmla="*/ 21 w 87"/>
                    <a:gd name="T31" fmla="*/ 10 h 40"/>
                    <a:gd name="T32" fmla="*/ 24 w 87"/>
                    <a:gd name="T33" fmla="*/ 12 h 40"/>
                    <a:gd name="T34" fmla="*/ 28 w 87"/>
                    <a:gd name="T35" fmla="*/ 7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6699"/>
                    </a:solidFill>
                  </a:endParaRPr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8 w 109"/>
                <a:gd name="T3" fmla="*/ 1 h 156"/>
                <a:gd name="T4" fmla="*/ 33 w 109"/>
                <a:gd name="T5" fmla="*/ 5 h 156"/>
                <a:gd name="T6" fmla="*/ 65 w 109"/>
                <a:gd name="T7" fmla="*/ 15 h 156"/>
                <a:gd name="T8" fmla="*/ 103 w 109"/>
                <a:gd name="T9" fmla="*/ 30 h 156"/>
                <a:gd name="T10" fmla="*/ 138 w 109"/>
                <a:gd name="T11" fmla="*/ 54 h 156"/>
                <a:gd name="T12" fmla="*/ 170 w 109"/>
                <a:gd name="T13" fmla="*/ 87 h 156"/>
                <a:gd name="T14" fmla="*/ 190 w 109"/>
                <a:gd name="T15" fmla="*/ 133 h 156"/>
                <a:gd name="T16" fmla="*/ 194 w 109"/>
                <a:gd name="T17" fmla="*/ 192 h 156"/>
                <a:gd name="T18" fmla="*/ 186 w 109"/>
                <a:gd name="T19" fmla="*/ 192 h 156"/>
                <a:gd name="T20" fmla="*/ 176 w 109"/>
                <a:gd name="T21" fmla="*/ 192 h 156"/>
                <a:gd name="T22" fmla="*/ 166 w 109"/>
                <a:gd name="T23" fmla="*/ 192 h 156"/>
                <a:gd name="T24" fmla="*/ 154 w 109"/>
                <a:gd name="T25" fmla="*/ 189 h 156"/>
                <a:gd name="T26" fmla="*/ 144 w 109"/>
                <a:gd name="T27" fmla="*/ 188 h 156"/>
                <a:gd name="T28" fmla="*/ 132 w 109"/>
                <a:gd name="T29" fmla="*/ 184 h 156"/>
                <a:gd name="T30" fmla="*/ 117 w 109"/>
                <a:gd name="T31" fmla="*/ 178 h 156"/>
                <a:gd name="T32" fmla="*/ 103 w 109"/>
                <a:gd name="T33" fmla="*/ 171 h 156"/>
                <a:gd name="T34" fmla="*/ 94 w 109"/>
                <a:gd name="T35" fmla="*/ 155 h 156"/>
                <a:gd name="T36" fmla="*/ 94 w 109"/>
                <a:gd name="T37" fmla="*/ 136 h 156"/>
                <a:gd name="T38" fmla="*/ 99 w 109"/>
                <a:gd name="T39" fmla="*/ 118 h 156"/>
                <a:gd name="T40" fmla="*/ 104 w 109"/>
                <a:gd name="T41" fmla="*/ 98 h 156"/>
                <a:gd name="T42" fmla="*/ 99 w 109"/>
                <a:gd name="T43" fmla="*/ 76 h 156"/>
                <a:gd name="T44" fmla="*/ 85 w 109"/>
                <a:gd name="T45" fmla="*/ 52 h 156"/>
                <a:gd name="T46" fmla="*/ 56 w 109"/>
                <a:gd name="T47" fmla="*/ 2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4 w 54"/>
                <a:gd name="T7" fmla="*/ 11 h 40"/>
                <a:gd name="T8" fmla="*/ 39 w 54"/>
                <a:gd name="T9" fmla="*/ 15 h 40"/>
                <a:gd name="T10" fmla="*/ 53 w 54"/>
                <a:gd name="T11" fmla="*/ 18 h 40"/>
                <a:gd name="T12" fmla="*/ 68 w 54"/>
                <a:gd name="T13" fmla="*/ 20 h 40"/>
                <a:gd name="T14" fmla="*/ 83 w 54"/>
                <a:gd name="T15" fmla="*/ 22 h 40"/>
                <a:gd name="T16" fmla="*/ 99 w 54"/>
                <a:gd name="T17" fmla="*/ 19 h 40"/>
                <a:gd name="T18" fmla="*/ 97 w 54"/>
                <a:gd name="T19" fmla="*/ 31 h 40"/>
                <a:gd name="T20" fmla="*/ 92 w 54"/>
                <a:gd name="T21" fmla="*/ 41 h 40"/>
                <a:gd name="T22" fmla="*/ 81 w 54"/>
                <a:gd name="T23" fmla="*/ 47 h 40"/>
                <a:gd name="T24" fmla="*/ 67 w 54"/>
                <a:gd name="T25" fmla="*/ 49 h 40"/>
                <a:gd name="T26" fmla="*/ 51 w 54"/>
                <a:gd name="T27" fmla="*/ 48 h 40"/>
                <a:gd name="T28" fmla="*/ 34 w 54"/>
                <a:gd name="T29" fmla="*/ 40 h 40"/>
                <a:gd name="T30" fmla="*/ 18 w 54"/>
                <a:gd name="T31" fmla="*/ 2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8 h 237"/>
                <a:gd name="T4" fmla="*/ 7 w 257"/>
                <a:gd name="T5" fmla="*/ 56 h 237"/>
                <a:gd name="T6" fmla="*/ 15 w 257"/>
                <a:gd name="T7" fmla="*/ 84 h 237"/>
                <a:gd name="T8" fmla="*/ 27 w 257"/>
                <a:gd name="T9" fmla="*/ 108 h 237"/>
                <a:gd name="T10" fmla="*/ 43 w 257"/>
                <a:gd name="T11" fmla="*/ 131 h 237"/>
                <a:gd name="T12" fmla="*/ 64 w 257"/>
                <a:gd name="T13" fmla="*/ 156 h 237"/>
                <a:gd name="T14" fmla="*/ 91 w 257"/>
                <a:gd name="T15" fmla="*/ 178 h 237"/>
                <a:gd name="T16" fmla="*/ 122 w 257"/>
                <a:gd name="T17" fmla="*/ 196 h 237"/>
                <a:gd name="T18" fmla="*/ 161 w 257"/>
                <a:gd name="T19" fmla="*/ 215 h 237"/>
                <a:gd name="T20" fmla="*/ 206 w 257"/>
                <a:gd name="T21" fmla="*/ 229 h 237"/>
                <a:gd name="T22" fmla="*/ 254 w 257"/>
                <a:gd name="T23" fmla="*/ 242 h 237"/>
                <a:gd name="T24" fmla="*/ 313 w 257"/>
                <a:gd name="T25" fmla="*/ 252 h 237"/>
                <a:gd name="T26" fmla="*/ 377 w 257"/>
                <a:gd name="T27" fmla="*/ 258 h 237"/>
                <a:gd name="T28" fmla="*/ 451 w 257"/>
                <a:gd name="T29" fmla="*/ 262 h 237"/>
                <a:gd name="T30" fmla="*/ 527 w 257"/>
                <a:gd name="T31" fmla="*/ 261 h 237"/>
                <a:gd name="T32" fmla="*/ 616 w 257"/>
                <a:gd name="T33" fmla="*/ 256 h 237"/>
                <a:gd name="T34" fmla="*/ 538 w 257"/>
                <a:gd name="T35" fmla="*/ 251 h 237"/>
                <a:gd name="T36" fmla="*/ 467 w 257"/>
                <a:gd name="T37" fmla="*/ 243 h 237"/>
                <a:gd name="T38" fmla="*/ 408 w 257"/>
                <a:gd name="T39" fmla="*/ 234 h 237"/>
                <a:gd name="T40" fmla="*/ 355 w 257"/>
                <a:gd name="T41" fmla="*/ 225 h 237"/>
                <a:gd name="T42" fmla="*/ 307 w 257"/>
                <a:gd name="T43" fmla="*/ 214 h 237"/>
                <a:gd name="T44" fmla="*/ 269 w 257"/>
                <a:gd name="T45" fmla="*/ 201 h 237"/>
                <a:gd name="T46" fmla="*/ 233 w 257"/>
                <a:gd name="T47" fmla="*/ 187 h 237"/>
                <a:gd name="T48" fmla="*/ 201 w 257"/>
                <a:gd name="T49" fmla="*/ 171 h 237"/>
                <a:gd name="T50" fmla="*/ 171 w 257"/>
                <a:gd name="T51" fmla="*/ 156 h 237"/>
                <a:gd name="T52" fmla="*/ 147 w 257"/>
                <a:gd name="T53" fmla="*/ 137 h 237"/>
                <a:gd name="T54" fmla="*/ 126 w 257"/>
                <a:gd name="T55" fmla="*/ 119 h 237"/>
                <a:gd name="T56" fmla="*/ 104 w 257"/>
                <a:gd name="T57" fmla="*/ 97 h 237"/>
                <a:gd name="T58" fmla="*/ 79 w 257"/>
                <a:gd name="T59" fmla="*/ 75 h 237"/>
                <a:gd name="T60" fmla="*/ 55 w 257"/>
                <a:gd name="T61" fmla="*/ 53 h 237"/>
                <a:gd name="T62" fmla="*/ 28 w 257"/>
                <a:gd name="T63" fmla="*/ 2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89 w 124"/>
                <a:gd name="T1" fmla="*/ 0 h 110"/>
                <a:gd name="T2" fmla="*/ 303 w 124"/>
                <a:gd name="T3" fmla="*/ 123 h 110"/>
                <a:gd name="T4" fmla="*/ 294 w 124"/>
                <a:gd name="T5" fmla="*/ 122 h 110"/>
                <a:gd name="T6" fmla="*/ 261 w 124"/>
                <a:gd name="T7" fmla="*/ 120 h 110"/>
                <a:gd name="T8" fmla="*/ 218 w 124"/>
                <a:gd name="T9" fmla="*/ 116 h 110"/>
                <a:gd name="T10" fmla="*/ 167 w 124"/>
                <a:gd name="T11" fmla="*/ 114 h 110"/>
                <a:gd name="T12" fmla="*/ 110 w 124"/>
                <a:gd name="T13" fmla="*/ 111 h 110"/>
                <a:gd name="T14" fmla="*/ 62 w 124"/>
                <a:gd name="T15" fmla="*/ 112 h 110"/>
                <a:gd name="T16" fmla="*/ 22 w 124"/>
                <a:gd name="T17" fmla="*/ 117 h 110"/>
                <a:gd name="T18" fmla="*/ 0 w 124"/>
                <a:gd name="T19" fmla="*/ 125 h 110"/>
                <a:gd name="T20" fmla="*/ 9 w 124"/>
                <a:gd name="T21" fmla="*/ 112 h 110"/>
                <a:gd name="T22" fmla="*/ 20 w 124"/>
                <a:gd name="T23" fmla="*/ 101 h 110"/>
                <a:gd name="T24" fmla="*/ 40 w 124"/>
                <a:gd name="T25" fmla="*/ 94 h 110"/>
                <a:gd name="T26" fmla="*/ 62 w 124"/>
                <a:gd name="T27" fmla="*/ 87 h 110"/>
                <a:gd name="T28" fmla="*/ 88 w 124"/>
                <a:gd name="T29" fmla="*/ 82 h 110"/>
                <a:gd name="T30" fmla="*/ 114 w 124"/>
                <a:gd name="T31" fmla="*/ 81 h 110"/>
                <a:gd name="T32" fmla="*/ 143 w 124"/>
                <a:gd name="T33" fmla="*/ 81 h 110"/>
                <a:gd name="T34" fmla="*/ 176 w 124"/>
                <a:gd name="T35" fmla="*/ 85 h 110"/>
                <a:gd name="T36" fmla="*/ 178 w 124"/>
                <a:gd name="T37" fmla="*/ 81 h 110"/>
                <a:gd name="T38" fmla="*/ 171 w 124"/>
                <a:gd name="T39" fmla="*/ 65 h 110"/>
                <a:gd name="T40" fmla="*/ 163 w 124"/>
                <a:gd name="T41" fmla="*/ 44 h 110"/>
                <a:gd name="T42" fmla="*/ 160 w 124"/>
                <a:gd name="T43" fmla="*/ 33 h 110"/>
                <a:gd name="T44" fmla="*/ 154 w 124"/>
                <a:gd name="T45" fmla="*/ 33 h 110"/>
                <a:gd name="T46" fmla="*/ 148 w 124"/>
                <a:gd name="T47" fmla="*/ 32 h 110"/>
                <a:gd name="T48" fmla="*/ 143 w 124"/>
                <a:gd name="T49" fmla="*/ 29 h 110"/>
                <a:gd name="T50" fmla="*/ 140 w 124"/>
                <a:gd name="T51" fmla="*/ 26 h 110"/>
                <a:gd name="T52" fmla="*/ 140 w 124"/>
                <a:gd name="T53" fmla="*/ 22 h 110"/>
                <a:gd name="T54" fmla="*/ 143 w 124"/>
                <a:gd name="T55" fmla="*/ 17 h 110"/>
                <a:gd name="T56" fmla="*/ 162 w 124"/>
                <a:gd name="T57" fmla="*/ 8 h 110"/>
                <a:gd name="T58" fmla="*/ 189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2 w 109"/>
                <a:gd name="T3" fmla="*/ 1 h 156"/>
                <a:gd name="T4" fmla="*/ 43 w 109"/>
                <a:gd name="T5" fmla="*/ 5 h 156"/>
                <a:gd name="T6" fmla="*/ 90 w 109"/>
                <a:gd name="T7" fmla="*/ 12 h 156"/>
                <a:gd name="T8" fmla="*/ 142 w 109"/>
                <a:gd name="T9" fmla="*/ 27 h 156"/>
                <a:gd name="T10" fmla="*/ 192 w 109"/>
                <a:gd name="T11" fmla="*/ 47 h 156"/>
                <a:gd name="T12" fmla="*/ 235 w 109"/>
                <a:gd name="T13" fmla="*/ 77 h 156"/>
                <a:gd name="T14" fmla="*/ 262 w 109"/>
                <a:gd name="T15" fmla="*/ 117 h 156"/>
                <a:gd name="T16" fmla="*/ 267 w 109"/>
                <a:gd name="T17" fmla="*/ 168 h 156"/>
                <a:gd name="T18" fmla="*/ 259 w 109"/>
                <a:gd name="T19" fmla="*/ 168 h 156"/>
                <a:gd name="T20" fmla="*/ 244 w 109"/>
                <a:gd name="T21" fmla="*/ 168 h 156"/>
                <a:gd name="T22" fmla="*/ 228 w 109"/>
                <a:gd name="T23" fmla="*/ 168 h 156"/>
                <a:gd name="T24" fmla="*/ 213 w 109"/>
                <a:gd name="T25" fmla="*/ 166 h 156"/>
                <a:gd name="T26" fmla="*/ 198 w 109"/>
                <a:gd name="T27" fmla="*/ 165 h 156"/>
                <a:gd name="T28" fmla="*/ 182 w 109"/>
                <a:gd name="T29" fmla="*/ 162 h 156"/>
                <a:gd name="T30" fmla="*/ 162 w 109"/>
                <a:gd name="T31" fmla="*/ 157 h 156"/>
                <a:gd name="T32" fmla="*/ 142 w 109"/>
                <a:gd name="T33" fmla="*/ 151 h 156"/>
                <a:gd name="T34" fmla="*/ 129 w 109"/>
                <a:gd name="T35" fmla="*/ 135 h 156"/>
                <a:gd name="T36" fmla="*/ 129 w 109"/>
                <a:gd name="T37" fmla="*/ 120 h 156"/>
                <a:gd name="T38" fmla="*/ 138 w 109"/>
                <a:gd name="T39" fmla="*/ 104 h 156"/>
                <a:gd name="T40" fmla="*/ 146 w 109"/>
                <a:gd name="T41" fmla="*/ 86 h 156"/>
                <a:gd name="T42" fmla="*/ 138 w 109"/>
                <a:gd name="T43" fmla="*/ 68 h 156"/>
                <a:gd name="T44" fmla="*/ 119 w 109"/>
                <a:gd name="T45" fmla="*/ 46 h 156"/>
                <a:gd name="T46" fmla="*/ 77 w 109"/>
                <a:gd name="T47" fmla="*/ 2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77 w 46"/>
                <a:gd name="T1" fmla="*/ 0 h 94"/>
                <a:gd name="T2" fmla="*/ 49 w 46"/>
                <a:gd name="T3" fmla="*/ 41 h 94"/>
                <a:gd name="T4" fmla="*/ 36 w 46"/>
                <a:gd name="T5" fmla="*/ 68 h 94"/>
                <a:gd name="T6" fmla="*/ 27 w 46"/>
                <a:gd name="T7" fmla="*/ 88 h 94"/>
                <a:gd name="T8" fmla="*/ 0 w 46"/>
                <a:gd name="T9" fmla="*/ 103 h 94"/>
                <a:gd name="T10" fmla="*/ 30 w 46"/>
                <a:gd name="T11" fmla="*/ 97 h 94"/>
                <a:gd name="T12" fmla="*/ 57 w 46"/>
                <a:gd name="T13" fmla="*/ 89 h 94"/>
                <a:gd name="T14" fmla="*/ 78 w 46"/>
                <a:gd name="T15" fmla="*/ 75 h 94"/>
                <a:gd name="T16" fmla="*/ 98 w 46"/>
                <a:gd name="T17" fmla="*/ 63 h 94"/>
                <a:gd name="T18" fmla="*/ 111 w 46"/>
                <a:gd name="T19" fmla="*/ 47 h 94"/>
                <a:gd name="T20" fmla="*/ 113 w 46"/>
                <a:gd name="T21" fmla="*/ 33 h 94"/>
                <a:gd name="T22" fmla="*/ 104 w 46"/>
                <a:gd name="T23" fmla="*/ 15 h 94"/>
                <a:gd name="T24" fmla="*/ 7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5 w 54"/>
                <a:gd name="T5" fmla="*/ 3 h 40"/>
                <a:gd name="T6" fmla="*/ 31 w 54"/>
                <a:gd name="T7" fmla="*/ 8 h 40"/>
                <a:gd name="T8" fmla="*/ 49 w 54"/>
                <a:gd name="T9" fmla="*/ 12 h 40"/>
                <a:gd name="T10" fmla="*/ 69 w 54"/>
                <a:gd name="T11" fmla="*/ 15 h 40"/>
                <a:gd name="T12" fmla="*/ 91 w 54"/>
                <a:gd name="T13" fmla="*/ 17 h 40"/>
                <a:gd name="T14" fmla="*/ 108 w 54"/>
                <a:gd name="T15" fmla="*/ 18 h 40"/>
                <a:gd name="T16" fmla="*/ 128 w 54"/>
                <a:gd name="T17" fmla="*/ 16 h 40"/>
                <a:gd name="T18" fmla="*/ 127 w 54"/>
                <a:gd name="T19" fmla="*/ 28 h 40"/>
                <a:gd name="T20" fmla="*/ 119 w 54"/>
                <a:gd name="T21" fmla="*/ 36 h 40"/>
                <a:gd name="T22" fmla="*/ 105 w 54"/>
                <a:gd name="T23" fmla="*/ 41 h 40"/>
                <a:gd name="T24" fmla="*/ 87 w 54"/>
                <a:gd name="T25" fmla="*/ 43 h 40"/>
                <a:gd name="T26" fmla="*/ 65 w 54"/>
                <a:gd name="T27" fmla="*/ 42 h 40"/>
                <a:gd name="T28" fmla="*/ 44 w 54"/>
                <a:gd name="T29" fmla="*/ 35 h 40"/>
                <a:gd name="T30" fmla="*/ 23 w 54"/>
                <a:gd name="T31" fmla="*/ 2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40 w 596"/>
                <a:gd name="T1" fmla="*/ 404 h 666"/>
                <a:gd name="T2" fmla="*/ 15 w 596"/>
                <a:gd name="T3" fmla="*/ 373 h 666"/>
                <a:gd name="T4" fmla="*/ 0 w 596"/>
                <a:gd name="T5" fmla="*/ 316 h 666"/>
                <a:gd name="T6" fmla="*/ 9 w 596"/>
                <a:gd name="T7" fmla="*/ 243 h 666"/>
                <a:gd name="T8" fmla="*/ 62 w 596"/>
                <a:gd name="T9" fmla="*/ 166 h 666"/>
                <a:gd name="T10" fmla="*/ 169 w 596"/>
                <a:gd name="T11" fmla="*/ 93 h 666"/>
                <a:gd name="T12" fmla="*/ 349 w 596"/>
                <a:gd name="T13" fmla="*/ 34 h 666"/>
                <a:gd name="T14" fmla="*/ 606 w 596"/>
                <a:gd name="T15" fmla="*/ 2 h 666"/>
                <a:gd name="T16" fmla="*/ 934 w 596"/>
                <a:gd name="T17" fmla="*/ 9 h 666"/>
                <a:gd name="T18" fmla="*/ 1188 w 596"/>
                <a:gd name="T19" fmla="*/ 74 h 666"/>
                <a:gd name="T20" fmla="*/ 1360 w 596"/>
                <a:gd name="T21" fmla="*/ 180 h 666"/>
                <a:gd name="T22" fmla="*/ 1450 w 596"/>
                <a:gd name="T23" fmla="*/ 311 h 666"/>
                <a:gd name="T24" fmla="*/ 1461 w 596"/>
                <a:gd name="T25" fmla="*/ 447 h 666"/>
                <a:gd name="T26" fmla="*/ 1391 w 596"/>
                <a:gd name="T27" fmla="*/ 574 h 666"/>
                <a:gd name="T28" fmla="*/ 1245 w 596"/>
                <a:gd name="T29" fmla="*/ 672 h 666"/>
                <a:gd name="T30" fmla="*/ 1024 w 596"/>
                <a:gd name="T31" fmla="*/ 725 h 666"/>
                <a:gd name="T32" fmla="*/ 955 w 596"/>
                <a:gd name="T33" fmla="*/ 720 h 666"/>
                <a:gd name="T34" fmla="*/ 1083 w 596"/>
                <a:gd name="T35" fmla="*/ 675 h 666"/>
                <a:gd name="T36" fmla="*/ 1183 w 596"/>
                <a:gd name="T37" fmla="*/ 594 h 666"/>
                <a:gd name="T38" fmla="*/ 1251 w 596"/>
                <a:gd name="T39" fmla="*/ 496 h 666"/>
                <a:gd name="T40" fmla="*/ 1276 w 596"/>
                <a:gd name="T41" fmla="*/ 388 h 666"/>
                <a:gd name="T42" fmla="*/ 1261 w 596"/>
                <a:gd name="T43" fmla="*/ 282 h 666"/>
                <a:gd name="T44" fmla="*/ 1190 w 596"/>
                <a:gd name="T45" fmla="*/ 190 h 666"/>
                <a:gd name="T46" fmla="*/ 1063 w 596"/>
                <a:gd name="T47" fmla="*/ 122 h 666"/>
                <a:gd name="T48" fmla="*/ 838 w 596"/>
                <a:gd name="T49" fmla="*/ 81 h 666"/>
                <a:gd name="T50" fmla="*/ 604 w 596"/>
                <a:gd name="T51" fmla="*/ 67 h 666"/>
                <a:gd name="T52" fmla="*/ 428 w 596"/>
                <a:gd name="T53" fmla="*/ 77 h 666"/>
                <a:gd name="T54" fmla="*/ 297 w 596"/>
                <a:gd name="T55" fmla="*/ 110 h 666"/>
                <a:gd name="T56" fmla="*/ 205 w 596"/>
                <a:gd name="T57" fmla="*/ 163 h 666"/>
                <a:gd name="T58" fmla="*/ 140 w 596"/>
                <a:gd name="T59" fmla="*/ 225 h 666"/>
                <a:gd name="T60" fmla="*/ 98 w 596"/>
                <a:gd name="T61" fmla="*/ 297 h 666"/>
                <a:gd name="T62" fmla="*/ 69 w 596"/>
                <a:gd name="T63" fmla="*/ 370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</p:grpSp>
      <p:sp>
        <p:nvSpPr>
          <p:cNvPr id="5329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3294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329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25A036-F35D-4EF1-BBB8-46B99CC3FF33}" type="datetimeFigureOut">
              <a:rPr lang="ru-RU" altLang="ru-RU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19.03.2018</a:t>
            </a:fld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329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329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6AF237-CC4C-4BF2-AA13-993A161F12E6}" type="slidenum">
              <a:rPr lang="ru-RU" altLang="ru-RU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4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93" grpId="0"/>
      <p:bldP spid="5329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2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329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628800"/>
            <a:ext cx="7406640" cy="3717174"/>
          </a:xfrm>
        </p:spPr>
        <p:txBody>
          <a:bodyPr>
            <a:noAutofit/>
          </a:bodyPr>
          <a:lstStyle/>
          <a:p>
            <a:pPr algn="ctr"/>
            <a:r>
              <a:rPr lang="be-BY" altLang="ru-RU" sz="2800" b="1" i="1" dirty="0">
                <a:latin typeface="a_Helver Bashkir" pitchFamily="34" charset="0"/>
              </a:rPr>
              <a:t>“Мин рухымдың  аҫыл хазинаһын,</a:t>
            </a:r>
            <a:br>
              <a:rPr lang="be-BY" altLang="ru-RU" sz="2800" b="1" i="1" dirty="0">
                <a:latin typeface="a_Helver Bashkir" pitchFamily="34" charset="0"/>
              </a:rPr>
            </a:br>
            <a:r>
              <a:rPr lang="be-BY" altLang="ru-RU" sz="2800" b="1" i="1" dirty="0">
                <a:latin typeface="a_Helver Bashkir" pitchFamily="34" charset="0"/>
              </a:rPr>
              <a:t>   илем, һиңә биреп ҡалдырҙым</a:t>
            </a:r>
            <a:r>
              <a:rPr lang="be-BY" altLang="ru-RU" sz="2800" b="1" i="1" dirty="0" smtClean="0">
                <a:latin typeface="a_Helver Bashkir" pitchFamily="34" charset="0"/>
              </a:rPr>
              <a:t>…”</a:t>
            </a:r>
            <a:br>
              <a:rPr lang="be-BY" altLang="ru-RU" sz="2800" b="1" i="1" dirty="0" smtClean="0">
                <a:latin typeface="a_Helver Bashkir" pitchFamily="34" charset="0"/>
              </a:rPr>
            </a:br>
            <a:r>
              <a:rPr lang="ru-RU" altLang="ru-RU" sz="5400" dirty="0"/>
              <a:t/>
            </a:r>
            <a:br>
              <a:rPr lang="ru-RU" altLang="ru-RU" sz="5400" dirty="0"/>
            </a:br>
            <a:r>
              <a:rPr lang="ru-RU" sz="5400" dirty="0" err="1" smtClean="0"/>
              <a:t>Биишева</a:t>
            </a:r>
            <a:r>
              <a:rPr lang="ru-RU" sz="5400" dirty="0" smtClean="0"/>
              <a:t> </a:t>
            </a:r>
            <a:r>
              <a:rPr lang="ru-RU" sz="5400" dirty="0" err="1"/>
              <a:t>Зәйнәб</a:t>
            </a:r>
            <a:r>
              <a:rPr lang="ru-RU" sz="5400" dirty="0"/>
              <a:t> Абдулла </a:t>
            </a:r>
            <a:r>
              <a:rPr lang="ru-RU" sz="5400" dirty="0" err="1"/>
              <a:t>ҡыҙы</a:t>
            </a:r>
            <a:endParaRPr lang="ru-RU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4932040" y="558924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a-RU">
                <a:latin typeface="Rom Bsh" panose="02020500000000000000" pitchFamily="18" charset="0"/>
              </a:rPr>
              <a:t>Әҙерләне Кәримова Г.Я.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81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rmAutofit fontScale="90000"/>
          </a:bodyPr>
          <a:lstStyle/>
          <a:p>
            <a:r>
              <a:rPr lang="ba-RU" dirty="0" smtClean="0"/>
              <a:t>З.Биишева ниндәй сифаттарға эйә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5725616"/>
          </a:xfrm>
        </p:spPr>
        <p:txBody>
          <a:bodyPr>
            <a:normAutofit fontScale="70000" lnSpcReduction="20000"/>
          </a:bodyPr>
          <a:lstStyle/>
          <a:p>
            <a:pPr marL="82296" lvl="0" indent="0">
              <a:buClr>
                <a:srgbClr val="3891A7"/>
              </a:buClr>
              <a:buNone/>
            </a:pPr>
            <a:r>
              <a:rPr lang="ru-RU" sz="2400" b="1" dirty="0">
                <a:solidFill>
                  <a:prstClr val="black"/>
                </a:solidFill>
              </a:rPr>
              <a:t>1931 годах работает учительницей в селе </a:t>
            </a:r>
            <a:r>
              <a:rPr lang="ru-RU" sz="2400" b="1" dirty="0" err="1" smtClean="0">
                <a:solidFill>
                  <a:prstClr val="black"/>
                </a:solidFill>
              </a:rPr>
              <a:t>Темясово</a:t>
            </a:r>
            <a:r>
              <a:rPr lang="ru-RU" sz="2400" b="1" dirty="0">
                <a:solidFill>
                  <a:prstClr val="black"/>
                </a:solidFill>
              </a:rPr>
              <a:t> </a:t>
            </a:r>
            <a:r>
              <a:rPr lang="ru-RU" sz="2400" b="1" dirty="0" err="1">
                <a:solidFill>
                  <a:prstClr val="black"/>
                </a:solidFill>
              </a:rPr>
              <a:t>Баймакского</a:t>
            </a:r>
            <a:r>
              <a:rPr lang="ru-RU" sz="2400" b="1" dirty="0">
                <a:solidFill>
                  <a:prstClr val="black"/>
                </a:solidFill>
              </a:rPr>
              <a:t> </a:t>
            </a:r>
            <a:r>
              <a:rPr lang="ru-RU" sz="2400" b="1" dirty="0" err="1" smtClean="0">
                <a:solidFill>
                  <a:prstClr val="black"/>
                </a:solidFill>
              </a:rPr>
              <a:t>района.Она</a:t>
            </a:r>
            <a:r>
              <a:rPr lang="ru-RU" sz="2400" b="1" dirty="0">
                <a:solidFill>
                  <a:prstClr val="black"/>
                </a:solidFill>
              </a:rPr>
              <a:t> </a:t>
            </a:r>
            <a:r>
              <a:rPr lang="ru-RU" sz="2400" b="1" dirty="0" smtClean="0">
                <a:solidFill>
                  <a:prstClr val="black"/>
                </a:solidFill>
              </a:rPr>
              <a:t>вошла</a:t>
            </a:r>
            <a:r>
              <a:rPr lang="ru-RU" sz="2400" b="1" dirty="0">
                <a:solidFill>
                  <a:prstClr val="black"/>
                </a:solidFill>
              </a:rPr>
              <a:t> в </a:t>
            </a:r>
            <a:r>
              <a:rPr lang="ru-RU" sz="2400" b="1" dirty="0" err="1" smtClean="0">
                <a:solidFill>
                  <a:prstClr val="black"/>
                </a:solidFill>
              </a:rPr>
              <a:t>еежизнь</a:t>
            </a:r>
            <a:r>
              <a:rPr lang="ru-RU" sz="2400" b="1" dirty="0">
                <a:solidFill>
                  <a:prstClr val="black"/>
                </a:solidFill>
              </a:rPr>
              <a:t> не тихо и смиренно, как следовало "воспитанной" башкирской девушке, а врезалась с ходу, дерзко, подняв вокруг себя бурю. Явилась из незнакомого мира, нездешнего вида - с короткой стрижкой, в </a:t>
            </a:r>
            <a:r>
              <a:rPr lang="ru-RU" sz="2400" b="1" dirty="0" err="1">
                <a:solidFill>
                  <a:prstClr val="black"/>
                </a:solidFill>
              </a:rPr>
              <a:t>беретнабекрень</a:t>
            </a:r>
            <a:r>
              <a:rPr lang="ru-RU" sz="2400" b="1" dirty="0">
                <a:solidFill>
                  <a:prstClr val="black"/>
                </a:solidFill>
              </a:rPr>
              <a:t>, в узкой юбке. Начала всем интересоваться, во все вникать. Походка размашистая, взгляд </a:t>
            </a:r>
            <a:r>
              <a:rPr lang="ru-RU" sz="2400" b="1" dirty="0" err="1">
                <a:solidFill>
                  <a:prstClr val="black"/>
                </a:solidFill>
              </a:rPr>
              <a:t>быстр,остр</a:t>
            </a:r>
            <a:r>
              <a:rPr lang="ru-RU" sz="2400" b="1" dirty="0">
                <a:solidFill>
                  <a:prstClr val="black"/>
                </a:solidFill>
              </a:rPr>
              <a:t>, так и искрится энергией, искренностью, добротой. Утром в деревне тихо, только громкий голос </a:t>
            </a:r>
            <a:r>
              <a:rPr lang="ru-RU" sz="2400" b="1" dirty="0" err="1">
                <a:solidFill>
                  <a:prstClr val="black"/>
                </a:solidFill>
              </a:rPr>
              <a:t>Зайнаб</a:t>
            </a:r>
            <a:r>
              <a:rPr lang="ru-RU" sz="2400" b="1" dirty="0">
                <a:solidFill>
                  <a:prstClr val="black"/>
                </a:solidFill>
              </a:rPr>
              <a:t> слышится из открытых окон школы. Люди идут мимо этого дома, замедляя шаг и прислушиваясь. </a:t>
            </a:r>
            <a:r>
              <a:rPr lang="ru-RU" sz="2400" b="1" dirty="0" err="1" smtClean="0">
                <a:solidFill>
                  <a:prstClr val="black"/>
                </a:solidFill>
              </a:rPr>
              <a:t>Аразлетится</a:t>
            </a:r>
            <a:r>
              <a:rPr lang="ru-RU" sz="2400" b="1" dirty="0">
                <a:solidFill>
                  <a:prstClr val="black"/>
                </a:solidFill>
              </a:rPr>
              <a:t> шумная детвора из школы, </a:t>
            </a:r>
            <a:r>
              <a:rPr lang="ru-RU" sz="2400" b="1" dirty="0" err="1">
                <a:solidFill>
                  <a:prstClr val="black"/>
                </a:solidFill>
              </a:rPr>
              <a:t>Зайнаб</a:t>
            </a:r>
            <a:r>
              <a:rPr lang="ru-RU" sz="2400" b="1" dirty="0">
                <a:solidFill>
                  <a:prstClr val="black"/>
                </a:solidFill>
              </a:rPr>
              <a:t> не отдыхает, зовет пожилых учиться грамоте. По вечерам </a:t>
            </a:r>
            <a:r>
              <a:rPr lang="ru-RU" sz="2400" b="1" dirty="0" err="1">
                <a:solidFill>
                  <a:prstClr val="black"/>
                </a:solidFill>
              </a:rPr>
              <a:t>вклубе</a:t>
            </a:r>
            <a:r>
              <a:rPr lang="ru-RU" sz="2400" b="1" dirty="0">
                <a:solidFill>
                  <a:prstClr val="black"/>
                </a:solidFill>
              </a:rPr>
              <a:t> разгораются диспуты. Труд крестьян тяжел, уклад стар и цепок. Не всем нравились новые </a:t>
            </a:r>
            <a:r>
              <a:rPr lang="ru-RU" sz="2400" b="1" dirty="0" err="1">
                <a:solidFill>
                  <a:prstClr val="black"/>
                </a:solidFill>
              </a:rPr>
              <a:t>порядкистриженой</a:t>
            </a:r>
            <a:r>
              <a:rPr lang="ru-RU" sz="2400" b="1" dirty="0">
                <a:solidFill>
                  <a:prstClr val="black"/>
                </a:solidFill>
              </a:rPr>
              <a:t> вольницы. Косые взгляды старух, яростно враждебные - кулаков. Клуб ведет бой с пережитками </a:t>
            </a:r>
            <a:r>
              <a:rPr lang="ru-RU" sz="2400" b="1" dirty="0" smtClean="0">
                <a:solidFill>
                  <a:prstClr val="black"/>
                </a:solidFill>
              </a:rPr>
              <a:t>и словом</a:t>
            </a:r>
            <a:r>
              <a:rPr lang="ru-RU" sz="2400" b="1" dirty="0">
                <a:solidFill>
                  <a:prstClr val="black"/>
                </a:solidFill>
              </a:rPr>
              <a:t>, и делом. Диспут обычно начинается с малого. Надо ли носить длинные косы? Может быть, </a:t>
            </a:r>
            <a:r>
              <a:rPr lang="ru-RU" sz="2400" b="1" dirty="0" smtClean="0">
                <a:solidFill>
                  <a:prstClr val="black"/>
                </a:solidFill>
              </a:rPr>
              <a:t>это старый</a:t>
            </a:r>
            <a:r>
              <a:rPr lang="ru-RU" sz="2400" b="1" dirty="0">
                <a:solidFill>
                  <a:prstClr val="black"/>
                </a:solidFill>
              </a:rPr>
              <a:t> пережиток, отсталость? Высказывались и за, и против, ждали, что скажет </a:t>
            </a:r>
            <a:r>
              <a:rPr lang="ru-RU" sz="2400" b="1" dirty="0" err="1">
                <a:solidFill>
                  <a:prstClr val="black"/>
                </a:solidFill>
              </a:rPr>
              <a:t>Зайнаб</a:t>
            </a:r>
            <a:r>
              <a:rPr lang="ru-RU" sz="2400" b="1" dirty="0">
                <a:solidFill>
                  <a:prstClr val="black"/>
                </a:solidFill>
              </a:rPr>
              <a:t>. А она сказала, </a:t>
            </a:r>
            <a:r>
              <a:rPr lang="ru-RU" sz="2400" b="1" dirty="0" err="1" smtClean="0">
                <a:solidFill>
                  <a:prstClr val="black"/>
                </a:solidFill>
              </a:rPr>
              <a:t>чтострижкой</a:t>
            </a:r>
            <a:r>
              <a:rPr lang="ru-RU" sz="2400" b="1" dirty="0">
                <a:solidFill>
                  <a:prstClr val="black"/>
                </a:solidFill>
              </a:rPr>
              <a:t> увлекаться не надо. Но хоть косы и украшают, но не для того они у девушек, чтобы матери </a:t>
            </a:r>
            <a:r>
              <a:rPr lang="ru-RU" sz="2400" b="1" dirty="0" err="1">
                <a:solidFill>
                  <a:prstClr val="black"/>
                </a:solidFill>
              </a:rPr>
              <a:t>таскализа</a:t>
            </a:r>
            <a:r>
              <a:rPr lang="ru-RU" sz="2400" b="1" dirty="0">
                <a:solidFill>
                  <a:prstClr val="black"/>
                </a:solidFill>
              </a:rPr>
              <a:t> них своих дочерей. Грохнул хохот: </a:t>
            </a:r>
            <a:r>
              <a:rPr lang="ru-RU" sz="2400" b="1" dirty="0" err="1">
                <a:solidFill>
                  <a:prstClr val="black"/>
                </a:solidFill>
              </a:rPr>
              <a:t>Биишева</a:t>
            </a:r>
            <a:r>
              <a:rPr lang="ru-RU" sz="2400" b="1" dirty="0">
                <a:solidFill>
                  <a:prstClr val="black"/>
                </a:solidFill>
              </a:rPr>
              <a:t> скажет, как выстрелит </a:t>
            </a:r>
            <a:r>
              <a:rPr lang="ru-RU" sz="2400" b="1" dirty="0" smtClean="0">
                <a:solidFill>
                  <a:prstClr val="black"/>
                </a:solidFill>
              </a:rPr>
              <a:t>сразу</a:t>
            </a:r>
            <a:r>
              <a:rPr lang="ru-RU" sz="2400" b="1" dirty="0">
                <a:solidFill>
                  <a:prstClr val="black"/>
                </a:solidFill>
              </a:rPr>
              <a:t> убьет. Потом разговор пойдет оправе девушки выйти замуж по своей воле, а не по выбору родителей. "Совет родителей нужен. Но и </a:t>
            </a:r>
            <a:r>
              <a:rPr lang="ru-RU" sz="2400" b="1" dirty="0" smtClean="0">
                <a:solidFill>
                  <a:prstClr val="black"/>
                </a:solidFill>
              </a:rPr>
              <a:t>самой не</a:t>
            </a:r>
            <a:r>
              <a:rPr lang="ru-RU" sz="2400" b="1" dirty="0">
                <a:solidFill>
                  <a:prstClr val="black"/>
                </a:solidFill>
              </a:rPr>
              <a:t> мешает осмотрительней выбирать друга на всю жизнь</a:t>
            </a:r>
            <a:r>
              <a:rPr lang="ru-RU" sz="2400" b="1" dirty="0" smtClean="0">
                <a:solidFill>
                  <a:prstClr val="black"/>
                </a:solidFill>
              </a:rPr>
              <a:t>"</a:t>
            </a:r>
            <a:r>
              <a:rPr lang="ru-RU" sz="2200" b="1" dirty="0">
                <a:solidFill>
                  <a:prstClr val="black"/>
                </a:solidFill>
              </a:rPr>
              <a:t> 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21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04048" y="1196752"/>
            <a:ext cx="4023360" cy="4690864"/>
          </a:xfrm>
        </p:spPr>
        <p:txBody>
          <a:bodyPr>
            <a:normAutofit fontScale="92500" lnSpcReduction="10000"/>
          </a:bodyPr>
          <a:lstStyle/>
          <a:p>
            <a:pPr algn="ctr">
              <a:spcBef>
                <a:spcPct val="0"/>
              </a:spcBef>
              <a:buNone/>
            </a:pPr>
            <a:endParaRPr lang="be-BY" altLang="ru-RU" sz="2800" b="1" dirty="0" smtClean="0">
              <a:latin typeface="a_Helver Bashkir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be-BY" altLang="ru-RU" sz="2800" i="1" dirty="0" smtClean="0">
                <a:latin typeface="a_Helver Bashkir" pitchFamily="34" charset="0"/>
              </a:rPr>
              <a:t>1931-1934  </a:t>
            </a:r>
            <a:r>
              <a:rPr lang="be-BY" altLang="ru-RU" sz="2800" i="1" dirty="0">
                <a:latin typeface="a_Helver Bashkir" pitchFamily="34" charset="0"/>
              </a:rPr>
              <a:t>й.  </a:t>
            </a:r>
          </a:p>
          <a:p>
            <a:pPr algn="ctr">
              <a:spcBef>
                <a:spcPct val="0"/>
              </a:spcBef>
              <a:buNone/>
            </a:pPr>
            <a:r>
              <a:rPr lang="be-BY" altLang="ru-RU" sz="2800" b="1" dirty="0">
                <a:latin typeface="a_Helver Bashkir" pitchFamily="34" charset="0"/>
              </a:rPr>
              <a:t>   Башҡортостан китап нәшриәте мөхәррире </a:t>
            </a:r>
          </a:p>
          <a:p>
            <a:pPr algn="ctr">
              <a:spcBef>
                <a:spcPct val="0"/>
              </a:spcBef>
              <a:buNone/>
            </a:pPr>
            <a:endParaRPr lang="be-BY" altLang="ru-RU" sz="2800" b="1" dirty="0" smtClean="0">
              <a:latin typeface="a_Helver Bashkir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be-BY" altLang="ru-RU" sz="2800" b="1" dirty="0">
              <a:latin typeface="a_Helver Bashkir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be-BY" altLang="ru-RU" sz="2800" i="1" dirty="0">
                <a:latin typeface="a_Helver Bashkir" pitchFamily="34" charset="0"/>
              </a:rPr>
              <a:t>1934-1951 й.</a:t>
            </a:r>
            <a:r>
              <a:rPr lang="be-BY" altLang="ru-RU" sz="2800" b="1" dirty="0">
                <a:latin typeface="a_Helver Bashkir" pitchFamily="34" charset="0"/>
              </a:rPr>
              <a:t> </a:t>
            </a:r>
            <a:endParaRPr lang="be-BY" altLang="ru-RU" sz="2800" b="1" dirty="0" smtClean="0">
              <a:latin typeface="a_Helver Bashkir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be-BY" altLang="ru-RU" sz="2800" b="1" dirty="0" smtClean="0">
                <a:latin typeface="a_Helver Bashkir" pitchFamily="34" charset="0"/>
              </a:rPr>
              <a:t>төрлө </a:t>
            </a:r>
            <a:r>
              <a:rPr lang="be-BY" altLang="ru-RU" sz="2800" b="1" dirty="0">
                <a:latin typeface="a_Helver Bashkir" pitchFamily="34" charset="0"/>
              </a:rPr>
              <a:t>гәзиттәрҙә редакторлыҡ вазифаһын башҡара.</a:t>
            </a:r>
            <a:endParaRPr lang="ru-RU" altLang="ru-RU" sz="2800" b="1" dirty="0">
              <a:latin typeface="a_Helver Bashkir" pitchFamily="34" charset="0"/>
            </a:endParaRPr>
          </a:p>
          <a:p>
            <a:endParaRPr lang="ru-RU" dirty="0"/>
          </a:p>
        </p:txBody>
      </p:sp>
      <p:pic>
        <p:nvPicPr>
          <p:cNvPr id="7" name="Picture 2" descr="E:\зб\З.Биишева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3749880" cy="5112568"/>
          </a:xfrm>
          <a:noFill/>
        </p:spPr>
      </p:pic>
    </p:spTree>
    <p:extLst>
      <p:ext uri="{BB962C8B-B14F-4D97-AF65-F5344CB8AC3E}">
        <p14:creationId xmlns:p14="http://schemas.microsoft.com/office/powerpoint/2010/main" val="288903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3692656" cy="494815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64088" y="1052736"/>
            <a:ext cx="3168352" cy="5040560"/>
          </a:xfrm>
        </p:spPr>
        <p:txBody>
          <a:bodyPr>
            <a:normAutofit/>
          </a:bodyPr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1946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йылдан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СССР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яҙыусылар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союзы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ағзаһы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1951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йылдан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яҙыусы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0">
              <a:lnSpc>
                <a:spcPct val="150000"/>
              </a:lnSpc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16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0571" y="404664"/>
            <a:ext cx="8102228" cy="4090466"/>
          </a:xfrm>
          <a:effectLst>
            <a:softEdge rad="112500"/>
          </a:effectLst>
        </p:spPr>
      </p:pic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1403648" y="4930775"/>
            <a:ext cx="6696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i="1">
                <a:solidFill>
                  <a:srgbClr val="0033CC"/>
                </a:solidFill>
                <a:latin typeface="Rom Bsh" pitchFamily="18" charset="0"/>
              </a:rPr>
              <a:t>    </a:t>
            </a:r>
            <a:r>
              <a:rPr lang="ru-RU" altLang="ru-RU" sz="2800" b="1" i="1">
                <a:solidFill>
                  <a:srgbClr val="0033CC"/>
                </a:solidFill>
                <a:latin typeface="Rom Bsh" pitchFamily="18" charset="0"/>
              </a:rPr>
              <a:t>З1йн1б Биишева я8ыусылар ара3ында</a:t>
            </a:r>
          </a:p>
        </p:txBody>
      </p:sp>
    </p:spTree>
    <p:extLst>
      <p:ext uri="{BB962C8B-B14F-4D97-AF65-F5344CB8AC3E}">
        <p14:creationId xmlns:p14="http://schemas.microsoft.com/office/powerpoint/2010/main" val="141990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752" y="696481"/>
            <a:ext cx="5328965" cy="5903912"/>
          </a:xfrm>
          <a:effectLst>
            <a:softEdge rad="112500"/>
          </a:effectLst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11560" y="239281"/>
            <a:ext cx="755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latin typeface="Rom Bsh" pitchFamily="18" charset="0"/>
              </a:rPr>
              <a:t>         </a:t>
            </a:r>
            <a:r>
              <a:rPr lang="ru-RU" sz="2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m Bsh" pitchFamily="18" charset="0"/>
              </a:rPr>
              <a:t>З1йн1б </a:t>
            </a:r>
            <a:r>
              <a:rPr lang="ru-RU" sz="2400" b="1" i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m Bsh" pitchFamily="18" charset="0"/>
              </a:rPr>
              <a:t>Биишева</a:t>
            </a:r>
            <a:r>
              <a:rPr lang="ru-RU" sz="2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m Bsh" pitchFamily="18" charset="0"/>
              </a:rPr>
              <a:t> 7аил13е мен1н</a:t>
            </a:r>
          </a:p>
        </p:txBody>
      </p:sp>
    </p:spTree>
    <p:extLst>
      <p:ext uri="{BB962C8B-B14F-4D97-AF65-F5344CB8AC3E}">
        <p14:creationId xmlns:p14="http://schemas.microsoft.com/office/powerpoint/2010/main" val="74083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3645024"/>
            <a:ext cx="8929688" cy="302433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    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Зәйнәб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Абдулла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ҡыҙының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ире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be-BY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Ғ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әзиз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Әминев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һуғышта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ҡатнаша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, орден-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миҙалдар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менән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наградлана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,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ҡаты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яралар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алып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, инвалид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булып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ҡайта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.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Зәйнәб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апай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байтаҡ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йылдар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ауырыу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ирен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,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етем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апаһын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ҡарай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,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өс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улын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аяҡҡа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баҫтыра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  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Бөгөн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оло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улы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Тельман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Әминев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– химия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фәндәре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докторы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, профессор,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Рәсәй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тәбиғәт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фәндәре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академияһында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эшләй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,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уртансыһы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Юлай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–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шулай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уҡ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ғалим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,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тәбиғәт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фәндәре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кандидаты,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әсәһенең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әҫәрҙәрен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нәҡ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ул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руссаға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тәржемә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иткән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.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Кинйә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улы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,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табип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Дарвин,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ҡыҙғанысҡа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ҡаршы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,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мәрхүм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булып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000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ҡалған</a:t>
            </a:r>
            <a:r>
              <a:rPr lang="ru-RU" sz="20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611560" y="1052736"/>
            <a:ext cx="2304256" cy="1944216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be-BY" sz="2000" i="1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З.Биишева ғаиләһе менән.</a:t>
            </a:r>
            <a:endParaRPr lang="ru-RU" sz="2000" i="1" cap="none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9" name="Содержимое 6" descr="Семья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9952" y="188641"/>
            <a:ext cx="4176464" cy="3050406"/>
          </a:xfrm>
        </p:spPr>
      </p:pic>
    </p:spTree>
    <p:extLst>
      <p:ext uri="{BB962C8B-B14F-4D97-AF65-F5344CB8AC3E}">
        <p14:creationId xmlns:p14="http://schemas.microsoft.com/office/powerpoint/2010/main" val="334561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Наградалары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маҡтаулы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исемдәре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644203"/>
            <a:ext cx="4978896" cy="4456113"/>
          </a:xfrm>
        </p:spPr>
        <p:txBody>
          <a:bodyPr>
            <a:no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Салауат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Юлаев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исемендәге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дәүләт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премияһы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БАССР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Юғары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Советы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Президиумының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Почет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Грамотаһы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«Почёт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Билдәһе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ордены.</a:t>
            </a:r>
          </a:p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Башҡортостандың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халыҡ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яҙыусыһы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(1990).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 descr="C:\Users\user\Desktop\Матер р.гр.-2014\3 курс УМК\1 семестр\7. З.Биишева. 1, 2 сост. предложения\ZsrBDDqfA7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40565"/>
            <a:ext cx="3131840" cy="212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43843" y="3852268"/>
            <a:ext cx="3038236" cy="2889099"/>
          </a:xfr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503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3051" y="1052736"/>
            <a:ext cx="4182953" cy="2880320"/>
          </a:xfrm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6427" y="5301208"/>
            <a:ext cx="5601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1996 йылда әҙибәнең йөрәге тибеүҙән туҡтай…</a:t>
            </a: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Helver Bashkir" pitchFamily="34" charset="0"/>
            </a:endParaRPr>
          </a:p>
        </p:txBody>
      </p:sp>
      <p:pic>
        <p:nvPicPr>
          <p:cNvPr id="5" name="Picture 14" descr="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00160"/>
            <a:ext cx="4108878" cy="471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0252" y="1052736"/>
            <a:ext cx="81937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     Зәйнәб </a:t>
            </a:r>
            <a:r>
              <a:rPr lang="be-BY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Биишева – оҙайлы ижад юлы үткән яҙыусы.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    «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Г</a:t>
            </a:r>
            <a:r>
              <a:rPr lang="be-BY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өрләүектәр араһында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»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исемле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хикәйәһе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«</a:t>
            </a:r>
            <a:r>
              <a:rPr lang="be-BY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Октябрь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»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журналында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1930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йылда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баҫылып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сыға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      1941-1942 </a:t>
            </a:r>
            <a:r>
              <a:rPr lang="be-BY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йылдарҙа 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«</a:t>
            </a:r>
            <a:r>
              <a:rPr lang="be-BY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Өс кис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»,  «Партизан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малай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»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исемле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be-BY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хикәйәләре донъя күрә</a:t>
            </a:r>
            <a:r>
              <a:rPr lang="be-BY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    Унда </a:t>
            </a:r>
            <a:r>
              <a:rPr lang="be-BY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үҫмерҙәрҙең һуғыш яландарында күрһәткән батырлыҡтары кәүҙәләндерелә.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Helver Bashkir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err="1">
                <a:solidFill>
                  <a:srgbClr val="002060"/>
                </a:solidFill>
              </a:rPr>
              <a:t>З.Биишева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ижады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41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63272" cy="1166948"/>
          </a:xfrm>
        </p:spPr>
        <p:txBody>
          <a:bodyPr>
            <a:noAutofit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be-BY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Бөгөн Зәйнәб Биишеваны әҙәбиәттең бөтә жанрҙарында ла бына тигән әҫәрҙәр ижад иткән яҙыусы тип беләләр</a:t>
            </a:r>
            <a:r>
              <a:rPr lang="be-BY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9459" name="Содержимое 5" descr="resize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2250158"/>
            <a:ext cx="1905000" cy="2809875"/>
          </a:xfrm>
        </p:spPr>
      </p:pic>
      <p:pic>
        <p:nvPicPr>
          <p:cNvPr id="19460" name="Содержимое 6" descr="images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7685" y="4005064"/>
            <a:ext cx="1800200" cy="2711551"/>
          </a:xfrm>
        </p:spPr>
      </p:pic>
      <p:pic>
        <p:nvPicPr>
          <p:cNvPr id="19461" name="Picture 6" descr="Untitled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50158"/>
            <a:ext cx="1533525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9" descr="Untitled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095" y="2211687"/>
            <a:ext cx="17208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C:\Users\user\Desktop\Матер р.гр.-2014\3 курс УМК\1 семестр\7. З.Биишева. 1, 2 сост. предложения\sF_oLtM4lm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168" y="3933056"/>
            <a:ext cx="1981547" cy="275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Матер р.гр.-2014\3 курс УМК\1 семестр\7. З.Биишева. 1, 2 сост. предложения\C1Z2JGRYy6Q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841665"/>
            <a:ext cx="1797918" cy="284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33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Матер р.гр.-2014\3 курс УМК\1 семестр\7. З.Биишева. 1, 2 сост. предложения\DzMNDDEr7x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1315"/>
            <a:ext cx="5832648" cy="616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42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83568" y="764704"/>
            <a:ext cx="4608512" cy="6408712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Башта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яҙыусыһы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булараҡ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таныла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өсөн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хикәйәттәр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шиғырҙар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әкиәттәр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ижад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итә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Дуҫ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булайыҡ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Көнһылыу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Гөльямал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Сәйер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кеше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Уйҙар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уйҙар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…»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һымаҡ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заман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өсөн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бик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повестар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яҙа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Мөхәбәт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нәфрәт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Нәҙер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Тылсымлы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ҡурай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исемле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драмалар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яҙа</a:t>
            </a:r>
            <a:r>
              <a:rPr lang="ru-RU" sz="3300" dirty="0" smtClean="0"/>
              <a:t>.</a:t>
            </a:r>
            <a:r>
              <a:rPr lang="ru-RU" sz="36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Яҙыусы</a:t>
            </a:r>
            <a:r>
              <a:rPr lang="ru-RU" sz="36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матбуғатта</a:t>
            </a:r>
            <a:r>
              <a:rPr lang="ru-RU" sz="36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тәнҡит</a:t>
            </a:r>
            <a:r>
              <a:rPr lang="ru-RU" sz="36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ru-RU" sz="36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публицистик </a:t>
            </a:r>
            <a:r>
              <a:rPr lang="ru-RU" sz="3600" b="1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мәҡәләләр</a:t>
            </a:r>
            <a:r>
              <a:rPr lang="ru-RU" sz="36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менән</a:t>
            </a:r>
            <a:r>
              <a:rPr lang="ru-RU" sz="36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йыш</a:t>
            </a:r>
            <a:r>
              <a:rPr lang="ru-RU" sz="3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сығыш</a:t>
            </a:r>
            <a:r>
              <a:rPr lang="ru-RU" sz="36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яһай</a:t>
            </a:r>
            <a:r>
              <a:rPr lang="ru-RU" sz="36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accent6">
                  <a:lumMod val="10000"/>
                </a:schemeClr>
              </a:solidFill>
            </a:endParaRPr>
          </a:p>
          <a:p>
            <a:pPr marL="82296" indent="0">
              <a:buNone/>
            </a:pPr>
            <a:endParaRPr lang="ru-RU" sz="3300" dirty="0"/>
          </a:p>
          <a:p>
            <a:endParaRPr lang="ru-RU" dirty="0"/>
          </a:p>
        </p:txBody>
      </p:sp>
      <p:pic>
        <p:nvPicPr>
          <p:cNvPr id="6" name="Picture 3" descr="E:\зб\З.Биишева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24744"/>
            <a:ext cx="3359749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69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3" y="1294034"/>
            <a:ext cx="3383385" cy="4691063"/>
          </a:xfrm>
        </p:spPr>
        <p:txBody>
          <a:bodyPr/>
          <a:lstStyle/>
          <a:p>
            <a:r>
              <a:rPr lang="ba-RU" sz="2800" dirty="0" smtClean="0">
                <a:solidFill>
                  <a:schemeClr val="accent6">
                    <a:lumMod val="10000"/>
                  </a:schemeClr>
                </a:solidFill>
              </a:rPr>
              <a:t>«Дуҫ булайыҡ» повесы Талҡаҫ күле буйында урынлашҡан ауылда йәшәгән малайҙар-</a:t>
            </a:r>
          </a:p>
          <a:p>
            <a:r>
              <a:rPr lang="ba-RU" sz="2800" dirty="0" smtClean="0">
                <a:solidFill>
                  <a:schemeClr val="accent6">
                    <a:lumMod val="10000"/>
                  </a:schemeClr>
                </a:solidFill>
              </a:rPr>
              <a:t>Юлдаш, Ҡыҙырас тормошо һүрәтләнә.</a:t>
            </a:r>
            <a:endParaRPr lang="ru-RU" sz="2800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919" y="3645024"/>
            <a:ext cx="3974202" cy="2650948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277" y="498598"/>
            <a:ext cx="3812329" cy="2714378"/>
          </a:xfrm>
        </p:spPr>
      </p:pic>
    </p:spTree>
    <p:extLst>
      <p:ext uri="{BB962C8B-B14F-4D97-AF65-F5344CB8AC3E}">
        <p14:creationId xmlns:p14="http://schemas.microsoft.com/office/powerpoint/2010/main" val="195695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49" y="1412776"/>
            <a:ext cx="2880320" cy="442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1602716"/>
            <a:ext cx="2801087" cy="423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0" y="188640"/>
            <a:ext cx="88090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be-BY" altLang="ru-RU" sz="2400" dirty="0" smtClean="0">
                <a:latin typeface="a_Helver Bashkir" pitchFamily="34" charset="0"/>
              </a:rPr>
              <a:t>Яҙыусы - “Яҡтыға</a:t>
            </a:r>
            <a:r>
              <a:rPr lang="be-BY" altLang="ru-RU" sz="2400" dirty="0">
                <a:latin typeface="a_Helver Bashkir" pitchFamily="34" charset="0"/>
              </a:rPr>
              <a:t>” </a:t>
            </a:r>
            <a:r>
              <a:rPr lang="be-BY" altLang="ru-RU" sz="2400" dirty="0" smtClean="0">
                <a:latin typeface="a_Helver Bashkir" pitchFamily="34" charset="0"/>
              </a:rPr>
              <a:t>трилогияһы авторы.</a:t>
            </a:r>
          </a:p>
          <a:p>
            <a:pPr algn="ctr"/>
            <a:r>
              <a:rPr lang="be-BY" altLang="ru-RU" sz="2400" b="1" dirty="0"/>
              <a:t>З. </a:t>
            </a:r>
            <a:r>
              <a:rPr lang="be-BY" altLang="ru-RU" sz="2400" b="1" dirty="0" smtClean="0"/>
              <a:t>Биишева трилогия өсөн  </a:t>
            </a:r>
            <a:r>
              <a:rPr lang="be-BY" altLang="ru-RU" sz="2400" b="1" dirty="0">
                <a:latin typeface="a_Helver Bashkir" pitchFamily="34" charset="0"/>
              </a:rPr>
              <a:t>Салауат Юлаев исемендәге </a:t>
            </a:r>
            <a:endParaRPr lang="be-BY" altLang="ru-RU" sz="2400" b="1" dirty="0"/>
          </a:p>
          <a:p>
            <a:pPr algn="ctr"/>
            <a:r>
              <a:rPr lang="be-BY" altLang="ru-RU" sz="2400" b="1" dirty="0">
                <a:latin typeface="a_Helver Bashkir" pitchFamily="34" charset="0"/>
              </a:rPr>
              <a:t>д</a:t>
            </a:r>
            <a:r>
              <a:rPr lang="be-BY" altLang="ru-RU" sz="2400" b="1" dirty="0" smtClean="0">
                <a:latin typeface="a_Helver Bashkir" pitchFamily="34" charset="0"/>
              </a:rPr>
              <a:t>әүләт премияһына </a:t>
            </a:r>
            <a:r>
              <a:rPr lang="be-BY" altLang="ru-RU" sz="2400" b="1" dirty="0">
                <a:latin typeface="a_Helver Bashkir" pitchFamily="34" charset="0"/>
              </a:rPr>
              <a:t>лайыҡ була</a:t>
            </a:r>
          </a:p>
          <a:p>
            <a:pPr algn="ctr"/>
            <a:r>
              <a:rPr lang="be-BY" altLang="ru-RU" sz="3200" dirty="0" smtClean="0">
                <a:latin typeface="a_Helver Bashkir" pitchFamily="34" charset="0"/>
              </a:rPr>
              <a:t> </a:t>
            </a:r>
            <a:endParaRPr lang="ru-RU" altLang="ru-RU" sz="3200" dirty="0">
              <a:latin typeface="a_Helver Bashkir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713" y="2631188"/>
            <a:ext cx="2830513" cy="425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45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19555"/>
            <a:ext cx="3816424" cy="549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4499992" y="836712"/>
            <a:ext cx="417556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ba-RU" altLang="ru-RU" sz="2800" dirty="0" smtClean="0">
                <a:latin typeface="a_Helver Bashkir" pitchFamily="34" charset="0"/>
              </a:rPr>
              <a:t>Роман автобиографик характерҙа. </a:t>
            </a:r>
          </a:p>
          <a:p>
            <a:pPr algn="ctr"/>
            <a:r>
              <a:rPr lang="ba-RU" altLang="ru-RU" sz="2800" dirty="0" smtClean="0">
                <a:latin typeface="a_Helver Bashkir" pitchFamily="34" charset="0"/>
              </a:rPr>
              <a:t>Романдың төп геройҙары – </a:t>
            </a:r>
          </a:p>
          <a:p>
            <a:pPr algn="ctr"/>
            <a:r>
              <a:rPr lang="ba-RU" altLang="ru-RU" sz="2800" dirty="0" smtClean="0">
                <a:latin typeface="a_Helver Bashkir" pitchFamily="34" charset="0"/>
              </a:rPr>
              <a:t>Емеш, Бибеш, Йәнеш, Иштуған. </a:t>
            </a:r>
          </a:p>
          <a:p>
            <a:pPr algn="ctr"/>
            <a:r>
              <a:rPr lang="ba-RU" altLang="ru-RU" sz="2800" dirty="0" smtClean="0">
                <a:latin typeface="a_Helver Bashkir" pitchFamily="34" charset="0"/>
              </a:rPr>
              <a:t>Емеш- З.Биишеваның пртототибы.</a:t>
            </a:r>
          </a:p>
          <a:p>
            <a:pPr algn="ctr"/>
            <a:r>
              <a:rPr lang="ba-RU" altLang="ru-RU" sz="2800" dirty="0" smtClean="0">
                <a:latin typeface="a_Helver Bashkir" pitchFamily="34" charset="0"/>
              </a:rPr>
              <a:t> Ҡалғандары-уның ағайы һәм апайҙары</a:t>
            </a:r>
            <a:endParaRPr lang="ru-RU" altLang="ru-RU" sz="2800" dirty="0">
              <a:latin typeface="a_Helver Bashki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34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9" descr="Untitled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856" y="332656"/>
            <a:ext cx="1859657" cy="2725618"/>
          </a:xfrm>
        </p:spPr>
      </p:pic>
      <p:pic>
        <p:nvPicPr>
          <p:cNvPr id="26628" name="Picture 11" descr="Untitled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04" y="908720"/>
            <a:ext cx="2162820" cy="290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0" descr="Untitled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981" y="764704"/>
            <a:ext cx="1956574" cy="281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51581" y="4005064"/>
            <a:ext cx="7993063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     «</a:t>
            </a:r>
            <a:r>
              <a:rPr lang="be-BY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Ышанығыҙ миңә, 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«</a:t>
            </a:r>
            <a:r>
              <a:rPr lang="be-BY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Кәмһетелгәндәр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»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ҙе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уҡып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,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башҡорттарҙың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революцияға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тиклемге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тормошо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,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көнкүреше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,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ауыҙ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-тел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ижады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хаҡында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һәр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төрлө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этнографик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һәм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тарихи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әҙәбиәтте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уҡығандан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күберәк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һәм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тулыраҡ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мәғлүмәт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алдым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»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П.Берков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598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7479"/>
            <a:ext cx="8243887" cy="1314450"/>
          </a:xfrm>
        </p:spPr>
        <p:txBody>
          <a:bodyPr/>
          <a:lstStyle/>
          <a:p>
            <a:pPr algn="ctr"/>
            <a:r>
              <a:rPr lang="ba-RU" dirty="0" smtClean="0"/>
              <a:t>Шиғырҙары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-324544" y="1450172"/>
            <a:ext cx="5544616" cy="4456113"/>
          </a:xfrm>
        </p:spPr>
        <p:txBody>
          <a:bodyPr/>
          <a:lstStyle/>
          <a:p>
            <a:r>
              <a:rPr lang="be-BY" sz="2000" i="1" dirty="0"/>
              <a:t>Йәшәү бәхете.</a:t>
            </a:r>
            <a:r>
              <a:rPr lang="be-BY" sz="2000" i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be-BY" sz="2000" i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be-BY" sz="2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be-BY" sz="2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be-BY" sz="2000" dirty="0">
                <a:solidFill>
                  <a:schemeClr val="accent6">
                    <a:lumMod val="10000"/>
                  </a:schemeClr>
                </a:solidFill>
                <a:latin typeface="a_Helver Bashkir" pitchFamily="34" charset="0"/>
              </a:rPr>
              <a:t>Йәшәү бәхете - күңел сафлыҡта.</a:t>
            </a:r>
            <a:br>
              <a:rPr lang="be-BY" sz="2000" dirty="0">
                <a:solidFill>
                  <a:schemeClr val="accent6">
                    <a:lumMod val="10000"/>
                  </a:schemeClr>
                </a:solidFill>
                <a:latin typeface="a_Helver Bashkir" pitchFamily="34" charset="0"/>
              </a:rPr>
            </a:br>
            <a:r>
              <a:rPr lang="be-BY" sz="2000" dirty="0">
                <a:solidFill>
                  <a:schemeClr val="accent6">
                    <a:lumMod val="10000"/>
                  </a:schemeClr>
                </a:solidFill>
                <a:latin typeface="a_Helver Bashkir" pitchFamily="34" charset="0"/>
              </a:rPr>
              <a:t> Йәшәү бәхете- дуҫлыҡ, </a:t>
            </a:r>
            <a:r>
              <a:rPr lang="be-BY" sz="2000" dirty="0" smtClean="0">
                <a:solidFill>
                  <a:schemeClr val="accent6">
                    <a:lumMod val="10000"/>
                  </a:schemeClr>
                </a:solidFill>
                <a:latin typeface="a_Helver Bashkir" pitchFamily="34" charset="0"/>
              </a:rPr>
              <a:t> сафлыҡта</a:t>
            </a:r>
            <a:r>
              <a:rPr lang="be-BY" sz="2000" dirty="0">
                <a:solidFill>
                  <a:schemeClr val="accent6">
                    <a:lumMod val="10000"/>
                  </a:schemeClr>
                </a:solidFill>
                <a:latin typeface="a_Helver Bashkir" pitchFamily="34" charset="0"/>
              </a:rPr>
              <a:t>.</a:t>
            </a:r>
            <a:br>
              <a:rPr lang="be-BY" sz="2000" dirty="0">
                <a:solidFill>
                  <a:schemeClr val="accent6">
                    <a:lumMod val="10000"/>
                  </a:schemeClr>
                </a:solidFill>
                <a:latin typeface="a_Helver Bashkir" pitchFamily="34" charset="0"/>
              </a:rPr>
            </a:br>
            <a:r>
              <a:rPr lang="be-BY" sz="2000" dirty="0" smtClean="0">
                <a:solidFill>
                  <a:schemeClr val="accent6">
                    <a:lumMod val="10000"/>
                  </a:schemeClr>
                </a:solidFill>
                <a:latin typeface="a_Helver Bashkir" pitchFamily="34" charset="0"/>
              </a:rPr>
              <a:t> Йәшәү </a:t>
            </a:r>
            <a:r>
              <a:rPr lang="be-BY" sz="2000" dirty="0">
                <a:solidFill>
                  <a:schemeClr val="accent6">
                    <a:lumMod val="10000"/>
                  </a:schemeClr>
                </a:solidFill>
                <a:latin typeface="a_Helver Bashkir" pitchFamily="34" charset="0"/>
              </a:rPr>
              <a:t>бәхете- илең, халҡың </a:t>
            </a:r>
            <a:r>
              <a:rPr lang="be-BY" sz="2000" dirty="0" smtClean="0">
                <a:solidFill>
                  <a:schemeClr val="accent6">
                    <a:lumMod val="10000"/>
                  </a:schemeClr>
                </a:solidFill>
                <a:latin typeface="a_Helver Bashkir" pitchFamily="34" charset="0"/>
              </a:rPr>
              <a:t> өсөн</a:t>
            </a:r>
            <a:r>
              <a:rPr lang="be-BY" sz="2000" dirty="0">
                <a:solidFill>
                  <a:schemeClr val="accent6">
                    <a:lumMod val="10000"/>
                  </a:schemeClr>
                </a:solidFill>
                <a:latin typeface="a_Helver Bashkir" pitchFamily="34" charset="0"/>
              </a:rPr>
              <a:t/>
            </a:r>
            <a:br>
              <a:rPr lang="be-BY" sz="2000" dirty="0">
                <a:solidFill>
                  <a:schemeClr val="accent6">
                    <a:lumMod val="10000"/>
                  </a:schemeClr>
                </a:solidFill>
                <a:latin typeface="a_Helver Bashkir" pitchFamily="34" charset="0"/>
              </a:rPr>
            </a:br>
            <a:r>
              <a:rPr lang="be-BY" sz="2000" dirty="0">
                <a:solidFill>
                  <a:schemeClr val="accent6">
                    <a:lumMod val="10000"/>
                  </a:schemeClr>
                </a:solidFill>
                <a:latin typeface="a_Helver Bashkir" pitchFamily="34" charset="0"/>
              </a:rPr>
              <a:t>Хеҙмәт аша тыуған хаҡлыҡта.</a:t>
            </a:r>
            <a:br>
              <a:rPr lang="be-BY" sz="2000" dirty="0">
                <a:solidFill>
                  <a:schemeClr val="accent6">
                    <a:lumMod val="10000"/>
                  </a:schemeClr>
                </a:solidFill>
                <a:latin typeface="a_Helver Bashkir" pitchFamily="34" charset="0"/>
              </a:rPr>
            </a:br>
            <a:r>
              <a:rPr lang="be-BY" sz="2000" dirty="0">
                <a:solidFill>
                  <a:schemeClr val="accent6">
                    <a:lumMod val="10000"/>
                  </a:schemeClr>
                </a:solidFill>
                <a:latin typeface="a_Helver Bashkir" pitchFamily="34" charset="0"/>
              </a:rPr>
              <a:t>			</a:t>
            </a:r>
            <a:endParaRPr lang="ru-RU" sz="20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79912" y="3140968"/>
            <a:ext cx="5364088" cy="4456113"/>
          </a:xfrm>
        </p:spPr>
        <p:txBody>
          <a:bodyPr/>
          <a:lstStyle/>
          <a:p>
            <a:pPr algn="ctr"/>
            <a:r>
              <a:rPr lang="ru-RU" sz="1800" i="1" dirty="0"/>
              <a:t>Баш</a:t>
            </a:r>
            <a:r>
              <a:rPr lang="ru-RU" sz="1800" i="1" dirty="0">
                <a:latin typeface="Rom Bsh" panose="02020500000000000000" pitchFamily="18" charset="0"/>
              </a:rPr>
              <a:t>6орт теле</a:t>
            </a:r>
            <a:endParaRPr lang="ru-RU" sz="1800" i="1" dirty="0"/>
          </a:p>
          <a:p>
            <a:pPr marL="0" indent="0">
              <a:buNone/>
            </a:pPr>
            <a:r>
              <a:rPr lang="ru-RU" sz="1800" i="1" dirty="0" err="1">
                <a:solidFill>
                  <a:schemeClr val="accent6">
                    <a:lumMod val="10000"/>
                  </a:schemeClr>
                </a:solidFill>
              </a:rPr>
              <a:t>Моң</a:t>
            </a:r>
            <a:r>
              <a:rPr lang="ru-RU" sz="1800" i="1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accent6">
                    <a:lumMod val="10000"/>
                  </a:schemeClr>
                </a:solidFill>
              </a:rPr>
              <a:t>шишмәһе</a:t>
            </a:r>
            <a:r>
              <a:rPr lang="ru-RU" sz="1800" i="1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accent6">
                    <a:lumMod val="10000"/>
                  </a:schemeClr>
                </a:solidFill>
              </a:rPr>
              <a:t>һандуғастай</a:t>
            </a:r>
            <a:r>
              <a:rPr lang="ru-RU" sz="1800" i="1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accent6">
                    <a:lumMod val="10000"/>
                  </a:schemeClr>
                </a:solidFill>
              </a:rPr>
              <a:t>йырсы</a:t>
            </a:r>
            <a:r>
              <a:rPr lang="ru-RU" sz="1800" i="1" dirty="0">
                <a:solidFill>
                  <a:schemeClr val="accent6">
                    <a:lumMod val="10000"/>
                  </a:schemeClr>
                </a:solidFill>
              </a:rPr>
              <a:t> ла   </a:t>
            </a:r>
            <a:r>
              <a:rPr lang="ru-RU" sz="1800" i="1" dirty="0" err="1">
                <a:solidFill>
                  <a:schemeClr val="accent6">
                    <a:lumMod val="10000"/>
                  </a:schemeClr>
                </a:solidFill>
              </a:rPr>
              <a:t>һин</a:t>
            </a:r>
            <a:r>
              <a:rPr lang="ru-RU" sz="1800" i="1" dirty="0">
                <a:solidFill>
                  <a:schemeClr val="accent6">
                    <a:lumMod val="10000"/>
                  </a:schemeClr>
                </a:solidFill>
              </a:rPr>
              <a:t>,</a:t>
            </a:r>
          </a:p>
          <a:p>
            <a:pPr marL="0" indent="0">
              <a:buNone/>
            </a:pPr>
            <a:r>
              <a:rPr lang="ru-RU" sz="1800" i="1" dirty="0">
                <a:solidFill>
                  <a:schemeClr val="accent6">
                    <a:lumMod val="10000"/>
                  </a:schemeClr>
                </a:solidFill>
              </a:rPr>
              <a:t> </a:t>
            </a:r>
            <a:br>
              <a:rPr lang="ru-RU" sz="1800" i="1" dirty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1800" i="1" dirty="0" err="1">
                <a:solidFill>
                  <a:schemeClr val="accent6">
                    <a:lumMod val="10000"/>
                  </a:schemeClr>
                </a:solidFill>
              </a:rPr>
              <a:t>Һығылма</a:t>
            </a:r>
            <a:r>
              <a:rPr lang="ru-RU" sz="1800" i="1" dirty="0">
                <a:solidFill>
                  <a:schemeClr val="accent6">
                    <a:lumMod val="10000"/>
                  </a:schemeClr>
                </a:solidFill>
              </a:rPr>
              <a:t> бил тал </a:t>
            </a:r>
            <a:r>
              <a:rPr lang="ru-RU" sz="1800" i="1" dirty="0" err="1">
                <a:solidFill>
                  <a:schemeClr val="accent6">
                    <a:lumMod val="10000"/>
                  </a:schemeClr>
                </a:solidFill>
              </a:rPr>
              <a:t>сыбыҡтай</a:t>
            </a:r>
            <a:r>
              <a:rPr lang="ru-RU" sz="1800" i="1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accent6">
                    <a:lumMod val="10000"/>
                  </a:schemeClr>
                </a:solidFill>
              </a:rPr>
              <a:t>нәфис</a:t>
            </a:r>
            <a:r>
              <a:rPr lang="ru-RU" sz="1800" i="1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accent6">
                    <a:lumMod val="10000"/>
                  </a:schemeClr>
                </a:solidFill>
              </a:rPr>
              <a:t>тә</a:t>
            </a:r>
            <a:r>
              <a:rPr lang="ru-RU" sz="1800" i="1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accent6">
                    <a:lumMod val="10000"/>
                  </a:schemeClr>
                </a:solidFill>
              </a:rPr>
              <a:t>һин</a:t>
            </a:r>
            <a:r>
              <a:rPr lang="ru-RU" sz="1800" i="1" dirty="0">
                <a:solidFill>
                  <a:schemeClr val="accent6">
                    <a:lumMod val="10000"/>
                  </a:schemeClr>
                </a:solidFill>
              </a:rPr>
              <a:t>, </a:t>
            </a:r>
          </a:p>
          <a:p>
            <a:pPr marL="0" indent="0">
              <a:buNone/>
            </a:pPr>
            <a:r>
              <a:rPr lang="ru-RU" sz="1800" i="1" dirty="0">
                <a:solidFill>
                  <a:schemeClr val="accent6">
                    <a:lumMod val="10000"/>
                  </a:schemeClr>
                </a:solidFill>
              </a:rPr>
              <a:t/>
            </a:r>
            <a:br>
              <a:rPr lang="ru-RU" sz="1800" i="1" dirty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1800" i="1" dirty="0">
                <a:solidFill>
                  <a:schemeClr val="accent6">
                    <a:lumMod val="10000"/>
                  </a:schemeClr>
                </a:solidFill>
              </a:rPr>
              <a:t>Аллы-</a:t>
            </a:r>
            <a:r>
              <a:rPr lang="ru-RU" sz="1800" i="1" dirty="0" err="1">
                <a:solidFill>
                  <a:schemeClr val="accent6">
                    <a:lumMod val="10000"/>
                  </a:schemeClr>
                </a:solidFill>
              </a:rPr>
              <a:t>гөллө</a:t>
            </a:r>
            <a:r>
              <a:rPr lang="ru-RU" sz="1800" i="1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accent6">
                    <a:lumMod val="10000"/>
                  </a:schemeClr>
                </a:solidFill>
              </a:rPr>
              <a:t>гөл-сәскәләй</a:t>
            </a:r>
            <a:r>
              <a:rPr lang="ru-RU" sz="1800" i="1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accent6">
                    <a:lumMod val="10000"/>
                  </a:schemeClr>
                </a:solidFill>
              </a:rPr>
              <a:t>наҙлы</a:t>
            </a:r>
            <a:r>
              <a:rPr lang="ru-RU" sz="1800" i="1" dirty="0">
                <a:solidFill>
                  <a:schemeClr val="accent6">
                    <a:lumMod val="10000"/>
                  </a:schemeClr>
                </a:solidFill>
              </a:rPr>
              <a:t> ла </a:t>
            </a:r>
            <a:r>
              <a:rPr lang="ru-RU" sz="1800" i="1" dirty="0" err="1">
                <a:solidFill>
                  <a:schemeClr val="accent6">
                    <a:lumMod val="10000"/>
                  </a:schemeClr>
                </a:solidFill>
              </a:rPr>
              <a:t>һин</a:t>
            </a:r>
            <a:r>
              <a:rPr lang="ru-RU" sz="1800" i="1" dirty="0">
                <a:solidFill>
                  <a:schemeClr val="accent6">
                    <a:lumMod val="10000"/>
                  </a:schemeClr>
                </a:solidFill>
              </a:rPr>
              <a:t>, </a:t>
            </a:r>
          </a:p>
          <a:p>
            <a:pPr marL="0" indent="0">
              <a:buNone/>
            </a:pPr>
            <a:r>
              <a:rPr lang="ru-RU" sz="1800" i="1" dirty="0">
                <a:solidFill>
                  <a:schemeClr val="accent6">
                    <a:lumMod val="10000"/>
                  </a:schemeClr>
                </a:solidFill>
              </a:rPr>
              <a:t/>
            </a:r>
            <a:br>
              <a:rPr lang="ru-RU" sz="1800" i="1" dirty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1800" i="1" dirty="0">
                <a:solidFill>
                  <a:schemeClr val="accent6">
                    <a:lumMod val="10000"/>
                  </a:schemeClr>
                </a:solidFill>
              </a:rPr>
              <a:t>Эй, </a:t>
            </a:r>
            <a:r>
              <a:rPr lang="ru-RU" sz="1800" i="1" dirty="0" err="1">
                <a:solidFill>
                  <a:schemeClr val="accent6">
                    <a:lumMod val="10000"/>
                  </a:schemeClr>
                </a:solidFill>
              </a:rPr>
              <a:t>илһамлы</a:t>
            </a:r>
            <a:r>
              <a:rPr lang="ru-RU" sz="1800" i="1" dirty="0">
                <a:solidFill>
                  <a:schemeClr val="accent6">
                    <a:lumMod val="10000"/>
                  </a:schemeClr>
                </a:solidFill>
              </a:rPr>
              <a:t>, эй, </a:t>
            </a:r>
            <a:r>
              <a:rPr lang="ru-RU" sz="1800" i="1" dirty="0" err="1">
                <a:solidFill>
                  <a:schemeClr val="accent6">
                    <a:lumMod val="10000"/>
                  </a:schemeClr>
                </a:solidFill>
              </a:rPr>
              <a:t>хөрмәтле</a:t>
            </a:r>
            <a:r>
              <a:rPr lang="ru-RU" sz="1800" i="1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accent6">
                    <a:lumMod val="10000"/>
                  </a:schemeClr>
                </a:solidFill>
              </a:rPr>
              <a:t>башҡорт</a:t>
            </a:r>
            <a:r>
              <a:rPr lang="ru-RU" sz="1800" i="1" dirty="0">
                <a:solidFill>
                  <a:schemeClr val="accent6">
                    <a:lumMod val="10000"/>
                  </a:schemeClr>
                </a:solidFill>
              </a:rPr>
              <a:t> теле!</a:t>
            </a:r>
            <a:r>
              <a:rPr lang="ru-RU" sz="1800" b="1" i="1" dirty="0">
                <a:solidFill>
                  <a:schemeClr val="accent6">
                    <a:lumMod val="10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66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80728"/>
            <a:ext cx="3250704" cy="5145435"/>
          </a:xfrm>
        </p:spPr>
        <p:txBody>
          <a:bodyPr/>
          <a:lstStyle/>
          <a:p>
            <a:r>
              <a:rPr lang="ba-RU" sz="2800" dirty="0" smtClean="0">
                <a:solidFill>
                  <a:schemeClr val="accent6">
                    <a:lumMod val="10000"/>
                  </a:schemeClr>
                </a:solidFill>
              </a:rPr>
              <a:t>Публицистик мәҡәләләре билдәле кешеләр хаҡында. Мәҫәлән, фольклорсы, драматург М.Буранғолов тураһында матур мәҡәлә яҙа.</a:t>
            </a:r>
            <a:endParaRPr lang="ru-RU" sz="2800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980728"/>
            <a:ext cx="4766374" cy="4087373"/>
          </a:xfrm>
        </p:spPr>
      </p:pic>
    </p:spTree>
    <p:extLst>
      <p:ext uri="{BB962C8B-B14F-4D97-AF65-F5344CB8AC3E}">
        <p14:creationId xmlns:p14="http://schemas.microsoft.com/office/powerpoint/2010/main" val="46705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tretch>
            <a:fillRect/>
          </a:stretch>
        </p:blipFill>
        <p:spPr>
          <a:xfrm>
            <a:off x="4860032" y="459540"/>
            <a:ext cx="3528392" cy="5292587"/>
          </a:xfrm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95536" y="3105834"/>
            <a:ext cx="4248472" cy="305947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/>
              <a:t>60-лап </a:t>
            </a:r>
            <a:r>
              <a:rPr lang="ru-RU" dirty="0" err="1"/>
              <a:t>китабы</a:t>
            </a:r>
            <a:r>
              <a:rPr lang="ru-RU" dirty="0"/>
              <a:t> </a:t>
            </a:r>
            <a:r>
              <a:rPr lang="ru-RU" dirty="0" err="1"/>
              <a:t>Рәсәйҙең</a:t>
            </a:r>
            <a:r>
              <a:rPr lang="ru-RU" dirty="0"/>
              <a:t> </a:t>
            </a:r>
            <a:r>
              <a:rPr lang="ru-RU" dirty="0" err="1"/>
              <a:t>һәм</a:t>
            </a:r>
            <a:r>
              <a:rPr lang="ru-RU" dirty="0"/>
              <a:t> </a:t>
            </a:r>
            <a:r>
              <a:rPr lang="ru-RU" dirty="0" err="1"/>
              <a:t>донъяның</a:t>
            </a:r>
            <a:r>
              <a:rPr lang="ru-RU" dirty="0"/>
              <a:t> </a:t>
            </a:r>
            <a:r>
              <a:rPr lang="ru-RU" dirty="0" err="1"/>
              <a:t>төрлө</a:t>
            </a:r>
            <a:r>
              <a:rPr lang="ru-RU" dirty="0"/>
              <a:t> </a:t>
            </a:r>
            <a:r>
              <a:rPr lang="ru-RU" dirty="0" err="1"/>
              <a:t>телдәрендә</a:t>
            </a:r>
            <a:r>
              <a:rPr lang="ru-RU" dirty="0"/>
              <a:t> </a:t>
            </a:r>
            <a:r>
              <a:rPr lang="ru-RU" dirty="0" err="1"/>
              <a:t>нәшер</a:t>
            </a:r>
            <a:r>
              <a:rPr lang="ru-RU" dirty="0"/>
              <a:t> </a:t>
            </a:r>
            <a:r>
              <a:rPr lang="ru-RU" dirty="0" err="1"/>
              <a:t>ителә</a:t>
            </a:r>
            <a:endParaRPr lang="ru-RU" dirty="0"/>
          </a:p>
        </p:txBody>
      </p:sp>
      <p:pic>
        <p:nvPicPr>
          <p:cNvPr id="3" name="Picture 5" descr="E:\зб\З.Биишева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6672"/>
            <a:ext cx="1997968" cy="237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310583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728"/>
            <a:r>
              <a:rPr lang="ru-RU" dirty="0" smtClean="0">
                <a:solidFill>
                  <a:srgbClr val="006699"/>
                </a:solidFill>
              </a:rPr>
              <a:t>. </a:t>
            </a:r>
            <a:endParaRPr lang="ru-RU" dirty="0">
              <a:solidFill>
                <a:srgbClr val="006699"/>
              </a:solidFill>
            </a:endParaRPr>
          </a:p>
        </p:txBody>
      </p:sp>
      <p:pic>
        <p:nvPicPr>
          <p:cNvPr id="7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824" y="283198"/>
            <a:ext cx="1719047" cy="2366534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37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a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З.Биишева шиғырҙарына </a:t>
            </a:r>
            <a:br>
              <a:rPr lang="ba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a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йырҙар яҙыла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er\Desktop\Матер р.гр.-2014\3 курс УМК\1 семестр\7. З.Биишева. 1, 2 сост. предложения\H6hGCuMzKK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8" y="1844824"/>
            <a:ext cx="566463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759254"/>
            <a:ext cx="2839112" cy="419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4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6744"/>
            <a:ext cx="8748464" cy="667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1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a-RU" dirty="0" smtClean="0"/>
              <a:t>Һүҙҙәрҙе иҫкә төшөрәйек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a-RU" dirty="0" smtClean="0"/>
              <a:t>Яҙыусы, яҙа, шағир, шиғыр, шиғриәт,</a:t>
            </a:r>
          </a:p>
          <a:p>
            <a:r>
              <a:rPr lang="ba-RU" dirty="0" smtClean="0"/>
              <a:t>Хикәйә, хикәйәт, әҫәр, әкиәт, мәҡәлә, </a:t>
            </a:r>
          </a:p>
          <a:p>
            <a:r>
              <a:rPr lang="ba-RU" dirty="0" smtClean="0"/>
              <a:t>Ижад, ижад итә, ижадсы, </a:t>
            </a:r>
          </a:p>
          <a:p>
            <a:r>
              <a:rPr lang="ba-RU" dirty="0" smtClean="0"/>
              <a:t>Тәржемә итә, тәржемәсе, </a:t>
            </a:r>
          </a:p>
          <a:p>
            <a:r>
              <a:rPr lang="ba-RU" dirty="0" smtClean="0"/>
              <a:t>Уҡый башлай, дауам итә, тамамлай,</a:t>
            </a:r>
          </a:p>
          <a:p>
            <a:r>
              <a:rPr lang="ba-RU" dirty="0" smtClean="0"/>
              <a:t>Нәшриәт, мөхәррир, нәшер ителә, </a:t>
            </a:r>
          </a:p>
          <a:p>
            <a:r>
              <a:rPr lang="ba-RU" dirty="0" smtClean="0"/>
              <a:t>Тыуған(донъяға килгән), уҡыған, йәшәгән, эшләгән, вафат булған(үлгән)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11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122954" y="140156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>
                <a:solidFill>
                  <a:srgbClr val="002060"/>
                </a:solidFill>
              </a:rPr>
              <a:t>Иҫтәлек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73222" y="2852936"/>
            <a:ext cx="8352928" cy="4296544"/>
          </a:xfrm>
        </p:spPr>
        <p:txBody>
          <a:bodyPr/>
          <a:lstStyle/>
          <a:p>
            <a:pPr marL="109728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йылда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Башҡортостан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киностудияһы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тарафынан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Зәйнәб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Биишева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2008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йылда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яҙыусының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йыллығына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ҡарата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Беҙҙең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Зәйнәб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исемле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ҡуйылған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фильмдары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төшөрөлә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режиссеры,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сценарий авторы Ә.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Абдразаҡов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pic>
        <p:nvPicPr>
          <p:cNvPr id="4" name="Picture 4" descr="E:\зб\З.Биишева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3108"/>
            <a:ext cx="2201602" cy="273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93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1115616" y="404664"/>
            <a:ext cx="7113984" cy="123998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be-BY" altLang="ru-RU" sz="2800" b="1" i="1" dirty="0" smtClean="0">
                <a:solidFill>
                  <a:srgbClr val="002060"/>
                </a:solidFill>
                <a:latin typeface="Rom Bsh" panose="02020500000000000000" pitchFamily="18" charset="0"/>
              </a:rPr>
              <a:t>Музей8ар я8ыусы рухын 3а6лай</a:t>
            </a:r>
            <a:endParaRPr lang="ru-RU" altLang="ru-RU" sz="2800" i="1" dirty="0" smtClean="0">
              <a:solidFill>
                <a:srgbClr val="002060"/>
              </a:solidFill>
              <a:latin typeface="Rom Bsh" pitchFamily="18" charset="0"/>
            </a:endParaRPr>
          </a:p>
        </p:txBody>
      </p:sp>
      <p:pic>
        <p:nvPicPr>
          <p:cNvPr id="21507" name="Picture 6" descr="З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754" y="4230960"/>
            <a:ext cx="2600446" cy="2438400"/>
          </a:xfrm>
          <a:noFill/>
          <a:ln w="28575">
            <a:solidFill>
              <a:srgbClr val="FFFF00"/>
            </a:solidFill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</p:pic>
      <p:pic>
        <p:nvPicPr>
          <p:cNvPr id="21508" name="Picture 4" descr="61298042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6489" y="2429949"/>
            <a:ext cx="1958975" cy="1468438"/>
          </a:xfr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1510" name="Picture 9" descr="P10004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2143"/>
            <a:ext cx="3124200" cy="192405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1" name="TextBox 3"/>
          <p:cNvSpPr txBox="1">
            <a:spLocks noChangeArrowheads="1"/>
          </p:cNvSpPr>
          <p:nvPr/>
        </p:nvSpPr>
        <p:spPr bwMode="auto">
          <a:xfrm>
            <a:off x="609600" y="1644650"/>
            <a:ext cx="3276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latin typeface="Rom Bsh" pitchFamily="18" charset="0"/>
              </a:rPr>
              <a:t>БДУ-ны5 Стерлетама6 филиалында я8ыусы7а арнал7ан музей</a:t>
            </a:r>
            <a:endParaRPr lang="ru-RU" altLang="ru-RU" sz="1400" b="1"/>
          </a:p>
        </p:txBody>
      </p:sp>
      <p:sp>
        <p:nvSpPr>
          <p:cNvPr id="21512" name="TextBox 5"/>
          <p:cNvSpPr txBox="1">
            <a:spLocks noChangeArrowheads="1"/>
          </p:cNvSpPr>
          <p:nvPr/>
        </p:nvSpPr>
        <p:spPr bwMode="auto">
          <a:xfrm>
            <a:off x="4114800" y="1644650"/>
            <a:ext cx="4114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be-BY" altLang="ru-RU" sz="1400" b="1" dirty="0">
                <a:latin typeface="Rom Bsh" pitchFamily="18" charset="0"/>
              </a:rPr>
              <a:t>Зәйнәб Биишеваның</a:t>
            </a:r>
            <a:br>
              <a:rPr lang="be-BY" altLang="ru-RU" sz="1400" b="1" dirty="0">
                <a:latin typeface="Rom Bsh" pitchFamily="18" charset="0"/>
              </a:rPr>
            </a:br>
            <a:r>
              <a:rPr lang="be-BY" altLang="ru-RU" sz="1400" b="1" dirty="0">
                <a:latin typeface="Rom Bsh" pitchFamily="18" charset="0"/>
              </a:rPr>
              <a:t> тыуған ауылындағы йорт-музейы</a:t>
            </a:r>
            <a:endParaRPr lang="ru-RU" altLang="ru-RU" sz="1400" dirty="0"/>
          </a:p>
        </p:txBody>
      </p:sp>
      <p:pic>
        <p:nvPicPr>
          <p:cNvPr id="9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230960"/>
            <a:ext cx="1469343" cy="253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5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43887" cy="1364704"/>
          </a:xfrm>
        </p:spPr>
        <p:txBody>
          <a:bodyPr/>
          <a:lstStyle/>
          <a:p>
            <a:pPr>
              <a:defRPr/>
            </a:pPr>
            <a:r>
              <a:rPr lang="ru-RU" altLang="ru-RU" sz="1800" i="1" dirty="0" smtClean="0">
                <a:latin typeface="Rom Bsh" pitchFamily="18" charset="0"/>
              </a:rPr>
              <a:t/>
            </a:r>
            <a:br>
              <a:rPr lang="ru-RU" altLang="ru-RU" sz="1800" i="1" dirty="0" smtClean="0">
                <a:latin typeface="Rom Bsh" pitchFamily="18" charset="0"/>
              </a:rPr>
            </a:br>
            <a:r>
              <a:rPr lang="ru-RU" altLang="ru-RU" sz="2800" i="1" dirty="0" smtClean="0">
                <a:latin typeface="Rom Bsh" pitchFamily="18" charset="0"/>
              </a:rPr>
              <a:t/>
            </a:r>
            <a:br>
              <a:rPr lang="ru-RU" altLang="ru-RU" sz="2800" i="1" dirty="0" smtClean="0">
                <a:latin typeface="Rom Bsh" pitchFamily="18" charset="0"/>
              </a:rPr>
            </a:br>
            <a:r>
              <a:rPr lang="be-BY" altLang="ru-RU" sz="2800" b="1" dirty="0" smtClean="0">
                <a:latin typeface="a_Helver Bashkir" pitchFamily="34" charset="0"/>
              </a:rPr>
              <a:t>2008</a:t>
            </a:r>
            <a:r>
              <a:rPr lang="be-BY" altLang="ru-RU" sz="2800" dirty="0" smtClean="0">
                <a:latin typeface="a_Helver Bashkir" pitchFamily="34" charset="0"/>
              </a:rPr>
              <a:t> </a:t>
            </a:r>
            <a:r>
              <a:rPr lang="be-BY" altLang="ru-RU" sz="2800" b="1" i="1" dirty="0" smtClean="0">
                <a:latin typeface="Rom Bsh" panose="02020500000000000000" pitchFamily="18" charset="0"/>
              </a:rPr>
              <a:t>йылда Башҡортостан Республика3ының</a:t>
            </a:r>
            <a:br>
              <a:rPr lang="be-BY" altLang="ru-RU" sz="2800" b="1" i="1" dirty="0" smtClean="0">
                <a:latin typeface="Rom Bsh" panose="02020500000000000000" pitchFamily="18" charset="0"/>
              </a:rPr>
            </a:br>
            <a:r>
              <a:rPr lang="ru-RU" altLang="ru-RU" sz="2800" b="1" i="1" dirty="0" smtClean="0">
                <a:latin typeface="Rom Bsh" panose="02020500000000000000" pitchFamily="18" charset="0"/>
              </a:rPr>
              <a:t>«</a:t>
            </a:r>
            <a:r>
              <a:rPr lang="be-BY" altLang="ru-RU" sz="2800" b="1" i="1" dirty="0" smtClean="0">
                <a:latin typeface="Rom Bsh" panose="02020500000000000000" pitchFamily="18" charset="0"/>
              </a:rPr>
              <a:t>Китап</a:t>
            </a:r>
            <a:r>
              <a:rPr lang="ru-RU" altLang="ru-RU" sz="2800" b="1" i="1" dirty="0" smtClean="0">
                <a:latin typeface="Rom Bsh" panose="02020500000000000000" pitchFamily="18" charset="0"/>
              </a:rPr>
              <a:t>» н1шри1тенә </a:t>
            </a:r>
            <a:br>
              <a:rPr lang="ru-RU" altLang="ru-RU" sz="2800" b="1" i="1" dirty="0" smtClean="0">
                <a:latin typeface="Rom Bsh" panose="02020500000000000000" pitchFamily="18" charset="0"/>
              </a:rPr>
            </a:br>
            <a:r>
              <a:rPr lang="ru-RU" altLang="ru-RU" sz="2800" b="1" i="1" dirty="0" smtClean="0">
                <a:latin typeface="Rom Bsh" panose="02020500000000000000" pitchFamily="18" charset="0"/>
              </a:rPr>
              <a:t>З1йн1б </a:t>
            </a:r>
            <a:r>
              <a:rPr lang="ru-RU" altLang="ru-RU" sz="2800" b="1" i="1" dirty="0" err="1" smtClean="0">
                <a:latin typeface="Rom Bsh" panose="02020500000000000000" pitchFamily="18" charset="0"/>
              </a:rPr>
              <a:t>Биишева</a:t>
            </a:r>
            <a:r>
              <a:rPr lang="ru-RU" altLang="ru-RU" sz="2800" b="1" i="1" dirty="0" smtClean="0">
                <a:latin typeface="Rom Bsh" panose="02020500000000000000" pitchFamily="18" charset="0"/>
              </a:rPr>
              <a:t>      </a:t>
            </a:r>
            <a:r>
              <a:rPr lang="ru-RU" altLang="ru-RU" sz="2800" b="1" i="1" dirty="0" err="1" smtClean="0">
                <a:latin typeface="Rom Bsh" panose="02020500000000000000" pitchFamily="18" charset="0"/>
              </a:rPr>
              <a:t>исеме</a:t>
            </a:r>
            <a:r>
              <a:rPr lang="ru-RU" altLang="ru-RU" sz="2800" b="1" i="1" dirty="0" smtClean="0">
                <a:latin typeface="Rom Bsh" panose="02020500000000000000" pitchFamily="18" charset="0"/>
              </a:rPr>
              <a:t> </a:t>
            </a:r>
            <a:r>
              <a:rPr lang="ru-RU" altLang="ru-RU" sz="2800" b="1" i="1" dirty="0" err="1" smtClean="0">
                <a:latin typeface="Rom Bsh" panose="02020500000000000000" pitchFamily="18" charset="0"/>
              </a:rPr>
              <a:t>бирелде</a:t>
            </a:r>
            <a:endParaRPr lang="ru-RU" altLang="ru-RU" sz="2800" b="1" i="1" dirty="0" smtClean="0">
              <a:latin typeface="Rom Bsh" panose="02020500000000000000" pitchFamily="18" charset="0"/>
            </a:endParaRPr>
          </a:p>
        </p:txBody>
      </p:sp>
      <p:pic>
        <p:nvPicPr>
          <p:cNvPr id="22531" name="Picture 7" descr="писатель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3092450"/>
            <a:ext cx="4953000" cy="2743200"/>
          </a:xfr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2532" name="Picture 8" descr="emblem 90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514600"/>
            <a:ext cx="2590800" cy="2052638"/>
          </a:xfr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085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1800" i="1" dirty="0" smtClean="0">
                <a:latin typeface="Rom Bsh" pitchFamily="18" charset="0"/>
              </a:rPr>
              <a:t/>
            </a:r>
            <a:br>
              <a:rPr lang="ru-RU" altLang="ru-RU" sz="1800" i="1" dirty="0" smtClean="0">
                <a:latin typeface="Rom Bsh" pitchFamily="18" charset="0"/>
              </a:rPr>
            </a:br>
            <a:r>
              <a:rPr lang="ru-RU" altLang="ru-RU" sz="1800" i="1" dirty="0" smtClean="0">
                <a:latin typeface="Rom Bsh" pitchFamily="18" charset="0"/>
              </a:rPr>
              <a:t/>
            </a:r>
            <a:br>
              <a:rPr lang="ru-RU" altLang="ru-RU" sz="1800" i="1" dirty="0" smtClean="0">
                <a:latin typeface="Rom Bsh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Rom Bsh" panose="02020500000000000000" pitchFamily="18" charset="0"/>
              </a:rPr>
              <a:t>К9г1рсен районы хал6ы уны5 мен1н ха6лы р19ешт1 7орурлана</a:t>
            </a:r>
            <a:endParaRPr lang="ru-RU" sz="2800" b="1" i="1" dirty="0">
              <a:solidFill>
                <a:schemeClr val="tx1"/>
              </a:solidFill>
              <a:latin typeface="Rom Bsh" panose="02020500000000000000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 marL="0" indent="0">
              <a:buFontTx/>
              <a:buNone/>
              <a:defRPr/>
            </a:pPr>
            <a:endParaRPr lang="ru-RU" dirty="0"/>
          </a:p>
          <a:p>
            <a:pPr marL="0" indent="0">
              <a:buFontTx/>
              <a:buNone/>
              <a:defRPr/>
            </a:pPr>
            <a:endParaRPr lang="ru-RU" sz="1400" dirty="0" smtClean="0">
              <a:latin typeface="Rom Bsh" panose="02020500000000000000" pitchFamily="18" charset="0"/>
            </a:endParaRPr>
          </a:p>
          <a:p>
            <a:pPr marL="0" indent="0">
              <a:buFontTx/>
              <a:buNone/>
              <a:defRPr/>
            </a:pPr>
            <a:endParaRPr lang="ru-RU" sz="1400" dirty="0">
              <a:latin typeface="Rom Bsh" panose="02020500000000000000" pitchFamily="18" charset="0"/>
            </a:endParaRPr>
          </a:p>
          <a:p>
            <a:pPr marL="0" indent="0" algn="r">
              <a:buFontTx/>
              <a:buNone/>
              <a:defRPr/>
            </a:pPr>
            <a:r>
              <a:rPr lang="ru-RU" sz="1400" dirty="0" err="1" smtClean="0">
                <a:latin typeface="Rom Bsh" panose="02020500000000000000" pitchFamily="18" charset="0"/>
              </a:rPr>
              <a:t>З.Биишева</a:t>
            </a:r>
            <a:r>
              <a:rPr lang="ru-RU" sz="1400" dirty="0" smtClean="0">
                <a:latin typeface="Rom Bsh" panose="02020500000000000000" pitchFamily="18" charset="0"/>
              </a:rPr>
              <a:t> исеменд1ге </a:t>
            </a:r>
          </a:p>
          <a:p>
            <a:pPr marL="0" indent="0" algn="r">
              <a:buFontTx/>
              <a:buNone/>
              <a:defRPr/>
            </a:pPr>
            <a:r>
              <a:rPr lang="ru-RU" sz="1400" dirty="0" smtClean="0">
                <a:latin typeface="Rom Bsh" panose="02020500000000000000" pitchFamily="18" charset="0"/>
              </a:rPr>
              <a:t>премия булдыр8ы</a:t>
            </a:r>
            <a:endParaRPr lang="ru-RU" sz="1400" dirty="0">
              <a:latin typeface="Rom Bsh" panose="02020500000000000000" pitchFamily="18" charset="0"/>
            </a:endParaRPr>
          </a:p>
          <a:p>
            <a:pPr>
              <a:defRPr/>
            </a:pPr>
            <a:r>
              <a:rPr lang="ru-RU" dirty="0" smtClean="0"/>
              <a:t>           </a:t>
            </a:r>
            <a:endParaRPr lang="ru-RU" dirty="0"/>
          </a:p>
        </p:txBody>
      </p:sp>
      <p:pic>
        <p:nvPicPr>
          <p:cNvPr id="2355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3211513"/>
            <a:ext cx="3524250" cy="2087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70050"/>
            <a:ext cx="2719388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2" descr="C:\Users\Роза\Downloads\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6063"/>
            <a:ext cx="2743200" cy="2057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9" name="TextBox 13"/>
          <p:cNvSpPr txBox="1">
            <a:spLocks noChangeArrowheads="1"/>
          </p:cNvSpPr>
          <p:nvPr/>
        </p:nvSpPr>
        <p:spPr bwMode="auto">
          <a:xfrm>
            <a:off x="611188" y="3886200"/>
            <a:ext cx="2133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Rom Bsh" pitchFamily="18" charset="0"/>
              </a:rPr>
              <a:t>Мора6 ауылында З.Биишева исемед1ге урам</a:t>
            </a:r>
          </a:p>
        </p:txBody>
      </p:sp>
      <p:sp>
        <p:nvSpPr>
          <p:cNvPr id="23560" name="TextBox 14"/>
          <p:cNvSpPr txBox="1">
            <a:spLocks noChangeArrowheads="1"/>
          </p:cNvSpPr>
          <p:nvPr/>
        </p:nvSpPr>
        <p:spPr bwMode="auto">
          <a:xfrm>
            <a:off x="3200400" y="5638800"/>
            <a:ext cx="3429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Rom Bsh" pitchFamily="18" charset="0"/>
              </a:rPr>
              <a:t>М1кт1п З.Биишева исемен й2р2т1</a:t>
            </a:r>
          </a:p>
        </p:txBody>
      </p:sp>
    </p:spTree>
    <p:extLst>
      <p:ext uri="{BB962C8B-B14F-4D97-AF65-F5344CB8AC3E}">
        <p14:creationId xmlns:p14="http://schemas.microsoft.com/office/powerpoint/2010/main" val="43119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4038600" cy="48371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2400" b="1" i="1" dirty="0" smtClean="0">
                <a:latin typeface="Rom Bsh" pitchFamily="18" charset="0"/>
              </a:rPr>
              <a:t>Нинд1й ген1 39881р</a:t>
            </a:r>
          </a:p>
          <a:p>
            <a:pPr marL="0" indent="0">
              <a:buFontTx/>
              <a:buNone/>
            </a:pPr>
            <a:r>
              <a:rPr lang="ru-RU" altLang="ru-RU" sz="2400" b="1" i="1" dirty="0" smtClean="0">
                <a:latin typeface="Rom Bsh" pitchFamily="18" charset="0"/>
              </a:rPr>
              <a:t>         э8л131м д1 </a:t>
            </a:r>
          </a:p>
          <a:p>
            <a:pPr marL="0" indent="0">
              <a:buFontTx/>
              <a:buNone/>
            </a:pPr>
            <a:r>
              <a:rPr lang="ru-RU" altLang="ru-RU" sz="2400" b="1" i="1" dirty="0" smtClean="0">
                <a:latin typeface="Rom Bsh" pitchFamily="18" charset="0"/>
              </a:rPr>
              <a:t>!88ер 3е8г1 – </a:t>
            </a:r>
            <a:r>
              <a:rPr lang="ru-RU" altLang="ru-RU" sz="2400" b="1" i="1" dirty="0" err="1" smtClean="0">
                <a:latin typeface="Rom Bsh" pitchFamily="18" charset="0"/>
              </a:rPr>
              <a:t>оло</a:t>
            </a:r>
            <a:endParaRPr lang="ru-RU" altLang="ru-RU" sz="2400" b="1" i="1" dirty="0" smtClean="0">
              <a:latin typeface="Rom Bsh" pitchFamily="18" charset="0"/>
            </a:endParaRPr>
          </a:p>
          <a:p>
            <a:pPr marL="0" indent="0">
              <a:buFontTx/>
              <a:buNone/>
            </a:pPr>
            <a:r>
              <a:rPr lang="ru-RU" altLang="ru-RU" sz="2400" b="1" i="1" dirty="0" smtClean="0">
                <a:latin typeface="Rom Bsh" pitchFamily="18" charset="0"/>
              </a:rPr>
              <a:t>              1с1г1.</a:t>
            </a:r>
          </a:p>
          <a:p>
            <a:pPr marL="0" indent="0">
              <a:buFontTx/>
              <a:buNone/>
            </a:pPr>
            <a:r>
              <a:rPr lang="ru-RU" altLang="ru-RU" sz="2400" b="1" i="1" dirty="0" smtClean="0">
                <a:latin typeface="Rom Bsh" pitchFamily="18" charset="0"/>
              </a:rPr>
              <a:t>Ижады7ы8,</a:t>
            </a:r>
          </a:p>
          <a:p>
            <a:pPr marL="0" indent="0">
              <a:buFontTx/>
              <a:buNone/>
            </a:pPr>
            <a:r>
              <a:rPr lang="ru-RU" altLang="ru-RU" sz="2400" b="1" i="1" dirty="0" err="1" smtClean="0">
                <a:latin typeface="Rom Bsh" pitchFamily="18" charset="0"/>
              </a:rPr>
              <a:t>Шанлы</a:t>
            </a:r>
            <a:r>
              <a:rPr lang="ru-RU" altLang="ru-RU" sz="2400" b="1" i="1" dirty="0" smtClean="0">
                <a:latin typeface="Rom Bsh" pitchFamily="18" charset="0"/>
              </a:rPr>
              <a:t> 79мереге8-</a:t>
            </a:r>
          </a:p>
          <a:p>
            <a:pPr marL="0" indent="0">
              <a:buFontTx/>
              <a:buNone/>
            </a:pPr>
            <a:r>
              <a:rPr lang="ru-RU" altLang="ru-RU" sz="2400" b="1" i="1" dirty="0" err="1" smtClean="0">
                <a:latin typeface="Rom Bsh" pitchFamily="18" charset="0"/>
              </a:rPr>
              <a:t>Тере</a:t>
            </a:r>
            <a:r>
              <a:rPr lang="ru-RU" altLang="ru-RU" sz="2400" b="1" i="1" dirty="0" smtClean="0">
                <a:latin typeface="Rom Bsh" pitchFamily="18" charset="0"/>
              </a:rPr>
              <a:t> 31йк1л </a:t>
            </a:r>
          </a:p>
          <a:p>
            <a:pPr marL="0" indent="0">
              <a:buFontTx/>
              <a:buNone/>
            </a:pPr>
            <a:r>
              <a:rPr lang="ru-RU" altLang="ru-RU" sz="2400" b="1" i="1" dirty="0" smtClean="0">
                <a:latin typeface="Rom Bsh" pitchFamily="18" charset="0"/>
              </a:rPr>
              <a:t>      г9з1л й1ш19г1.</a:t>
            </a:r>
          </a:p>
          <a:p>
            <a:pPr marL="0" indent="0" algn="r">
              <a:buFontTx/>
              <a:buNone/>
            </a:pPr>
            <a:r>
              <a:rPr lang="ru-RU" altLang="ru-RU" sz="1800" b="1" i="1" dirty="0" smtClean="0">
                <a:latin typeface="Rom Bsh" pitchFamily="18" charset="0"/>
              </a:rPr>
              <a:t>:18им </a:t>
            </a:r>
            <a:r>
              <a:rPr lang="ru-RU" altLang="ru-RU" sz="1800" b="1" i="1" dirty="0" err="1" smtClean="0">
                <a:latin typeface="Rom Bsh" pitchFamily="18" charset="0"/>
              </a:rPr>
              <a:t>Аралбай</a:t>
            </a:r>
            <a:r>
              <a:rPr lang="ru-RU" altLang="ru-RU" sz="2400" dirty="0" smtClean="0">
                <a:latin typeface="Rom Bsh" pitchFamily="18" charset="0"/>
              </a:rPr>
              <a:t> </a:t>
            </a:r>
          </a:p>
        </p:txBody>
      </p:sp>
      <p:pic>
        <p:nvPicPr>
          <p:cNvPr id="25604" name="Picture 4" descr="Рисунок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0" y="1600200"/>
            <a:ext cx="3619500" cy="4456113"/>
          </a:xfrm>
          <a:noFill/>
        </p:spPr>
      </p:pic>
    </p:spTree>
    <p:extLst>
      <p:ext uri="{BB962C8B-B14F-4D97-AF65-F5344CB8AC3E}">
        <p14:creationId xmlns:p14="http://schemas.microsoft.com/office/powerpoint/2010/main" val="155878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971600" y="5085184"/>
            <a:ext cx="8172400" cy="2160240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Биишева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Зәйнәб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Абдулла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ҡыҙы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09728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башҡорт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яҙыусыһы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шағирә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прозаик,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драматург,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тәржемәсе</a:t>
            </a:r>
            <a:r>
              <a:rPr lang="ru-RU" sz="2400" dirty="0" smtClean="0"/>
              <a:t>.</a:t>
            </a:r>
          </a:p>
          <a:p>
            <a:pPr marL="109728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88640"/>
            <a:ext cx="3827795" cy="4901198"/>
          </a:xfrm>
        </p:spPr>
      </p:pic>
    </p:spTree>
    <p:extLst>
      <p:ext uri="{BB962C8B-B14F-4D97-AF65-F5344CB8AC3E}">
        <p14:creationId xmlns:p14="http://schemas.microsoft.com/office/powerpoint/2010/main" val="201958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1052736"/>
            <a:ext cx="4017640" cy="466344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be-BY" altLang="ru-RU" dirty="0" smtClean="0">
                <a:latin typeface="Rom Bsh" pitchFamily="18" charset="0"/>
              </a:rPr>
              <a:t>Зәйнәб Биишева  </a:t>
            </a:r>
            <a:r>
              <a:rPr lang="be-BY" altLang="ru-RU" dirty="0">
                <a:latin typeface="Times New Roman" pitchFamily="18" charset="0"/>
              </a:rPr>
              <a:t>1908 йылдың 2</a:t>
            </a:r>
            <a:r>
              <a:rPr lang="be-BY" altLang="ru-RU" dirty="0">
                <a:latin typeface="Rom Bsh" pitchFamily="18" charset="0"/>
              </a:rPr>
              <a:t> ғинуарында Башҡортостандың хәҙерге Күгәрсен районы </a:t>
            </a:r>
            <a:r>
              <a:rPr lang="be-BY" altLang="ru-RU" dirty="0" smtClean="0">
                <a:latin typeface="Rom Bsh" pitchFamily="18" charset="0"/>
              </a:rPr>
              <a:t>Төйөмбәт </a:t>
            </a:r>
            <a:r>
              <a:rPr lang="be-BY" altLang="ru-RU" dirty="0">
                <a:latin typeface="Rom Bsh" pitchFamily="18" charset="0"/>
              </a:rPr>
              <a:t>ауылында крәҫтиән ғаиләһендә донъяға килгән.</a:t>
            </a:r>
            <a:r>
              <a:rPr lang="be-BY" altLang="ru-RU" dirty="0"/>
              <a:t> </a:t>
            </a:r>
            <a:endParaRPr lang="be-BY" altLang="ru-RU" dirty="0">
              <a:latin typeface="a_Helver Bashkir" pitchFamily="34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3346994" cy="46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45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3" y="571500"/>
            <a:ext cx="80327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3600" i="1" dirty="0">
              <a:latin typeface="a_Timer Bashkir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600" i="1" dirty="0">
                <a:latin typeface="a_Timer Bashkir" pitchFamily="18" charset="0"/>
              </a:rPr>
              <a:t> </a:t>
            </a:r>
            <a:endParaRPr lang="ru-RU" sz="3600" i="1" dirty="0">
              <a:latin typeface="a_Timer Bashkir" pitchFamily="18" charset="0"/>
            </a:endParaRP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1285875" y="1785938"/>
            <a:ext cx="742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16910" y="1412775"/>
            <a:ext cx="3554040" cy="4360227"/>
          </a:xfrm>
        </p:spPr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_Helver Bashkir" pitchFamily="34" charset="0"/>
              </a:rPr>
              <a:t> Ата-әсәһенән бик иртә етем ҡала. Зирәк ҡыҙ бәләкәй саҡтан белемгә ынтылып </a:t>
            </a:r>
            <a:r>
              <a:rPr lang="be-BY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_Helver Bashkir" pitchFamily="34" charset="0"/>
              </a:rPr>
              <a:t>үҫ</a:t>
            </a:r>
            <a:r>
              <a:rPr lang="ba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_Helver Bashkir" pitchFamily="34" charset="0"/>
              </a:rPr>
              <a:t>һә лә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_Helver Bashkir" pitchFamily="34" charset="0"/>
              </a:rPr>
              <a:t>12 </a:t>
            </a:r>
            <a:r>
              <a:rPr lang="ba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_Helver Bashkir" pitchFamily="34" charset="0"/>
              </a:rPr>
              <a:t>йәшендә генә уҡый башлай</a:t>
            </a:r>
            <a:r>
              <a:rPr lang="be-BY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_Helver Bashkir" pitchFamily="34" charset="0"/>
              </a:rPr>
              <a:t>. </a:t>
            </a:r>
            <a:r>
              <a:rPr lang="be-BY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_Helver Bashkir" pitchFamily="34" charset="0"/>
              </a:rPr>
              <a:t/>
            </a:r>
            <a:br>
              <a:rPr lang="be-BY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_Helver Bashkir" pitchFamily="34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_Helver Bashkir" pitchFamily="34" charset="0"/>
              </a:rPr>
              <a:t> </a:t>
            </a:r>
            <a:r>
              <a:rPr lang="be-BY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_Helver Bashkir" pitchFamily="34" charset="0"/>
              </a:rPr>
              <a:t>Мәктәп йылдарында ул шиғырҙар яҙа башлай.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62" y="260648"/>
            <a:ext cx="4449973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11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80157" y="548681"/>
            <a:ext cx="7272610" cy="4104456"/>
          </a:xfrm>
          <a:effectLst>
            <a:softEdge rad="112500"/>
          </a:effectLst>
        </p:spPr>
      </p:pic>
      <p:sp>
        <p:nvSpPr>
          <p:cNvPr id="5124" name="Text Box 14"/>
          <p:cNvSpPr txBox="1">
            <a:spLocks noChangeArrowheads="1"/>
          </p:cNvSpPr>
          <p:nvPr/>
        </p:nvSpPr>
        <p:spPr bwMode="auto">
          <a:xfrm>
            <a:off x="755576" y="5213495"/>
            <a:ext cx="83884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be-BY" altLang="ru-RU" sz="2400" b="1" dirty="0" smtClean="0">
                <a:latin typeface="a_Helver Bashkir" pitchFamily="34" charset="0"/>
              </a:rPr>
              <a:t>     Ауыл </a:t>
            </a:r>
            <a:r>
              <a:rPr lang="be-BY" altLang="ru-RU" sz="2400" b="1" dirty="0">
                <a:latin typeface="a_Helver Bashkir" pitchFamily="34" charset="0"/>
              </a:rPr>
              <a:t>мәктәбендә уҡығандан һуң, </a:t>
            </a:r>
            <a:endParaRPr lang="be-BY" altLang="ru-RU" sz="2400" b="1" dirty="0" smtClean="0">
              <a:latin typeface="a_Helver Bashkir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be-BY" altLang="ru-RU" sz="2400" b="1" dirty="0" smtClean="0">
                <a:latin typeface="a_Helver Bashkir" pitchFamily="34" charset="0"/>
              </a:rPr>
              <a:t>1924-1929 </a:t>
            </a:r>
            <a:r>
              <a:rPr lang="be-BY" altLang="ru-RU" sz="2400" b="1" dirty="0">
                <a:latin typeface="a_Helver Bashkir" pitchFamily="34" charset="0"/>
              </a:rPr>
              <a:t>й.  ул </a:t>
            </a:r>
            <a:r>
              <a:rPr lang="be-BY" altLang="ru-RU" sz="2400" b="1" dirty="0" smtClean="0">
                <a:latin typeface="a_Helver Bashkir" pitchFamily="34" charset="0"/>
              </a:rPr>
              <a:t>Ырымбурҙағы  башҡорт </a:t>
            </a:r>
            <a:r>
              <a:rPr lang="be-BY" altLang="ru-RU" sz="2400" b="1" dirty="0">
                <a:latin typeface="a_Helver Bashkir" pitchFamily="34" charset="0"/>
              </a:rPr>
              <a:t>педагогия техникумында уҡый</a:t>
            </a:r>
            <a:r>
              <a:rPr lang="be-BY" altLang="ru-RU" sz="2400" b="1" dirty="0" smtClean="0">
                <a:latin typeface="a_Helver Bashkir" pitchFamily="34" charset="0"/>
              </a:rPr>
              <a:t>.</a:t>
            </a:r>
            <a:endParaRPr lang="be-BY" altLang="ru-RU" sz="2400" b="1" dirty="0">
              <a:latin typeface="a_Helver Bashki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95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1324000"/>
          </a:xfrm>
        </p:spPr>
        <p:txBody>
          <a:bodyPr/>
          <a:lstStyle/>
          <a:p>
            <a:pPr indent="0" algn="l" fontAlgn="auto">
              <a:spcAft>
                <a:spcPts val="0"/>
              </a:spcAft>
              <a:defRPr/>
            </a:pPr>
            <a:r>
              <a:rPr lang="be-BY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be-BY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be-BY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be-BY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ru-RU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046663"/>
            <a:ext cx="849694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  <a:cs typeface="Times New Roman" pitchFamily="18" charset="0"/>
              </a:rPr>
              <a:t>  Уҡыу </a:t>
            </a:r>
            <a:r>
              <a:rPr lang="be-BY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  <a:cs typeface="Times New Roman" pitchFamily="18" charset="0"/>
              </a:rPr>
              <a:t>йылдарында ул әҙәбиәт менән ныҡлап ҡыҙыҡһына башлай</a:t>
            </a:r>
            <a:r>
              <a:rPr lang="be-BY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  <a:cs typeface="Times New Roman" pitchFamily="18" charset="0"/>
              </a:rPr>
              <a:t>, техникумда </a:t>
            </a:r>
            <a:r>
              <a:rPr lang="be-BY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  <a:cs typeface="Times New Roman" pitchFamily="18" charset="0"/>
              </a:rPr>
              <a:t>сығарылған 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  <a:cs typeface="Times New Roman" pitchFamily="18" charset="0"/>
              </a:rPr>
              <a:t>«</a:t>
            </a:r>
            <a:r>
              <a:rPr lang="be-BY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  <a:cs typeface="Times New Roman" pitchFamily="18" charset="0"/>
              </a:rPr>
              <a:t>Йәш быуын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  <a:cs typeface="Times New Roman" pitchFamily="18" charset="0"/>
              </a:rPr>
              <a:t>»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  <a:cs typeface="Times New Roman" pitchFamily="18" charset="0"/>
              </a:rPr>
              <a:t>журналына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  <a:cs typeface="Times New Roman" pitchFamily="18" charset="0"/>
              </a:rPr>
              <a:t>материалдар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  <a:cs typeface="Times New Roman" pitchFamily="18" charset="0"/>
              </a:rPr>
              <a:t>йыя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  <a:cs typeface="Times New Roman" pitchFamily="18" charset="0"/>
              </a:rPr>
              <a:t>мәҡәләләр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  <a:cs typeface="Times New Roman" pitchFamily="18" charset="0"/>
              </a:rPr>
              <a:t>яҙа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  <a:cs typeface="Times New Roman" pitchFamily="18" charset="0"/>
              </a:rPr>
              <a:t>китаптар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  <a:cs typeface="Times New Roman" pitchFamily="18" charset="0"/>
              </a:rPr>
              <a:t>уҡый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Helver Bashkir" pitchFamily="34" charset="0"/>
                <a:cs typeface="Times New Roman" pitchFamily="18" charset="0"/>
              </a:rPr>
              <a:t>.  </a:t>
            </a:r>
            <a:endParaRPr lang="be-BY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Helver Bashkir" pitchFamily="34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be-BY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</a:t>
            </a:r>
            <a:endParaRPr lang="be-BY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2" descr="C:\Users\user\Documents\630f-1401992172-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35" y="404664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ocuments\99830-2dec2b782e1758e3e0881f6d618d00a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575" y="404664"/>
            <a:ext cx="410344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58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355976" y="2708920"/>
            <a:ext cx="4536504" cy="2592288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be-BY" altLang="ru-RU" sz="2800" i="1" dirty="0" smtClean="0">
                <a:latin typeface="a_Helver Bashkir" pitchFamily="34" charset="0"/>
              </a:rPr>
              <a:t>1929-1931 </a:t>
            </a:r>
            <a:r>
              <a:rPr lang="be-BY" altLang="ru-RU" sz="2800" i="1" dirty="0">
                <a:latin typeface="a_Helver Bashkir" pitchFamily="34" charset="0"/>
              </a:rPr>
              <a:t>й.   </a:t>
            </a:r>
            <a:endParaRPr lang="be-BY" altLang="ru-RU" sz="2800" i="1" dirty="0" smtClean="0">
              <a:latin typeface="a_Helver Bashkir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be-BY" altLang="ru-RU" sz="2800" b="1" dirty="0" smtClean="0">
                <a:latin typeface="a_Helver Bashkir" pitchFamily="34" charset="0"/>
              </a:rPr>
              <a:t> Баймаҡ районы </a:t>
            </a:r>
            <a:r>
              <a:rPr lang="be-BY" altLang="ru-RU" sz="2800" b="1" dirty="0">
                <a:latin typeface="a_Helver Bashkir" pitchFamily="34" charset="0"/>
              </a:rPr>
              <a:t>ауылдарында уҡытыусы булып </a:t>
            </a:r>
            <a:r>
              <a:rPr lang="be-BY" altLang="ru-RU" sz="2800" b="1" dirty="0" smtClean="0">
                <a:latin typeface="a_Helver Bashkir" pitchFamily="34" charset="0"/>
              </a:rPr>
              <a:t>эшләй</a:t>
            </a:r>
          </a:p>
          <a:p>
            <a:pPr>
              <a:spcBef>
                <a:spcPct val="0"/>
              </a:spcBef>
              <a:buNone/>
            </a:pPr>
            <a:endParaRPr lang="be-BY" altLang="ru-RU" b="1" dirty="0" smtClean="0">
              <a:latin typeface="a_Helver Bashkir" pitchFamily="34" charset="0"/>
            </a:endParaRPr>
          </a:p>
          <a:p>
            <a:pPr marL="118872" indent="0">
              <a:buNone/>
            </a:pPr>
            <a:endParaRPr lang="be-BY" altLang="ru-RU" b="1" dirty="0">
              <a:latin typeface="a_Helver Bashkir" pitchFamily="34" charset="0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b="11905"/>
          <a:stretch>
            <a:fillRect/>
          </a:stretch>
        </p:blipFill>
        <p:spPr>
          <a:xfrm>
            <a:off x="683568" y="1556792"/>
            <a:ext cx="3398008" cy="43204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7905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534</TotalTime>
  <Words>735</Words>
  <Application>Microsoft Office PowerPoint</Application>
  <PresentationFormat>Экран (4:3)</PresentationFormat>
  <Paragraphs>109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48" baseType="lpstr">
      <vt:lpstr>a_Helver Bashkir</vt:lpstr>
      <vt:lpstr>a_Timer Bashkir</vt:lpstr>
      <vt:lpstr>Arial</vt:lpstr>
      <vt:lpstr>Calibri</vt:lpstr>
      <vt:lpstr>Cambria</vt:lpstr>
      <vt:lpstr>Corbel</vt:lpstr>
      <vt:lpstr>Gill Sans MT</vt:lpstr>
      <vt:lpstr>Rom Bsh</vt:lpstr>
      <vt:lpstr>Times New Roman</vt:lpstr>
      <vt:lpstr>Verdana</vt:lpstr>
      <vt:lpstr>Wingdings</vt:lpstr>
      <vt:lpstr>Wingdings 2</vt:lpstr>
      <vt:lpstr>Шары</vt:lpstr>
      <vt:lpstr>Солнцестояние</vt:lpstr>
      <vt:lpstr>“Мин рухымдың  аҫыл хазинаһын,    илем, һиңә биреп ҡалдырҙым…”  Биишева Зәйнәб Абдулла ҡыҙы</vt:lpstr>
      <vt:lpstr>Презентация PowerPoint</vt:lpstr>
      <vt:lpstr>Һүҙҙәрҙе иҫкә төшөрәйек</vt:lpstr>
      <vt:lpstr>Презентация PowerPoint</vt:lpstr>
      <vt:lpstr>Презентация PowerPoint</vt:lpstr>
      <vt:lpstr> Ата-әсәһенән бик иртә етем ҡала. Зирәк ҡыҙ бәләкәй саҡтан белемгә ынтылып үҫһә лә 12 йәшендә генә уҡый башлай.   Мәктәп йылдарында ул шиғырҙар яҙа башлай.</vt:lpstr>
      <vt:lpstr>Презентация PowerPoint</vt:lpstr>
      <vt:lpstr>  </vt:lpstr>
      <vt:lpstr>Презентация PowerPoint</vt:lpstr>
      <vt:lpstr>З.Биишева ниндәй сифаттарға эйә?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Наградалары һәм маҡтаулы исемдәре</vt:lpstr>
      <vt:lpstr>Презентация PowerPoint</vt:lpstr>
      <vt:lpstr>З.Биишева ижады</vt:lpstr>
      <vt:lpstr>Бөгөн Зәйнәб Биишеваны әҙәбиәттең бөтә жанрҙарында ла бына тигән әҫәрҙәр ижад иткән яҙыусы тип беләләр.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Шиғырҙары</vt:lpstr>
      <vt:lpstr>Презентация PowerPoint</vt:lpstr>
      <vt:lpstr>Презентация PowerPoint</vt:lpstr>
      <vt:lpstr>З.Биишева шиғырҙарына  йырҙар яҙыла</vt:lpstr>
      <vt:lpstr>Презентация PowerPoint</vt:lpstr>
      <vt:lpstr>Иҫтәлек</vt:lpstr>
      <vt:lpstr>Музей8ар я8ыусы рухын 3а6лай</vt:lpstr>
      <vt:lpstr>  2008 йылда Башҡортостан Республика3ының «Китап» н1шри1тенә  З1йн1б Биишева      исеме бирелде</vt:lpstr>
      <vt:lpstr>  К9г1рсен районы хал6ы уны5 мен1н ха6лы р19ешт1 7орурлана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евро</dc:creator>
  <cp:lastModifiedBy>RePack by Diakov</cp:lastModifiedBy>
  <cp:revision>48</cp:revision>
  <dcterms:created xsi:type="dcterms:W3CDTF">2015-05-18T08:25:09Z</dcterms:created>
  <dcterms:modified xsi:type="dcterms:W3CDTF">2018-03-19T12:51:46Z</dcterms:modified>
</cp:coreProperties>
</file>