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85" r:id="rId15"/>
    <p:sldId id="262" r:id="rId16"/>
    <p:sldId id="270" r:id="rId17"/>
    <p:sldId id="271" r:id="rId18"/>
    <p:sldId id="264" r:id="rId19"/>
    <p:sldId id="265" r:id="rId20"/>
    <p:sldId id="266" r:id="rId21"/>
    <p:sldId id="267" r:id="rId22"/>
    <p:sldId id="268" r:id="rId23"/>
    <p:sldId id="256" r:id="rId24"/>
    <p:sldId id="272" r:id="rId25"/>
    <p:sldId id="263" r:id="rId26"/>
    <p:sldId id="258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7175351" cy="2288545"/>
          </a:xfrm>
        </p:spPr>
        <p:txBody>
          <a:bodyPr/>
          <a:lstStyle/>
          <a:p>
            <a:pPr marL="182880" indent="0">
              <a:buNone/>
            </a:pPr>
            <a:r>
              <a:rPr lang="ba-RU" b="1" dirty="0" smtClean="0"/>
              <a:t>Дәрес темаһы</a:t>
            </a:r>
            <a:br>
              <a:rPr lang="ba-RU" b="1" dirty="0" smtClean="0"/>
            </a:br>
            <a:r>
              <a:rPr lang="ba-RU" b="1" dirty="0" smtClean="0">
                <a:solidFill>
                  <a:srgbClr val="FF0000"/>
                </a:solidFill>
              </a:rPr>
              <a:t>Алфавит. </a:t>
            </a:r>
            <a:br>
              <a:rPr lang="ba-RU" b="1" dirty="0" smtClean="0">
                <a:solidFill>
                  <a:srgbClr val="FF0000"/>
                </a:solidFill>
              </a:rPr>
            </a:br>
            <a:r>
              <a:rPr lang="ba-RU" b="1" dirty="0" smtClean="0">
                <a:solidFill>
                  <a:srgbClr val="FF0000"/>
                </a:solidFill>
              </a:rPr>
              <a:t>Һөнәрҙәр.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1283" y="51571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>
                <a:latin typeface="Rom Bsh" panose="02020500000000000000" pitchFamily="18" charset="0"/>
              </a:rPr>
              <a:t>Әҙерләне Кәримова Г.Я.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850323"/>
            <a:ext cx="8748464" cy="2016224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a_Helver Bashkir" pitchFamily="34" charset="0"/>
              </a:rPr>
              <a:t>Х</a:t>
            </a:r>
            <a:r>
              <a:rPr lang="be-BY" sz="3200" i="1" dirty="0" smtClean="0">
                <a:solidFill>
                  <a:schemeClr val="tx1"/>
                </a:solidFill>
                <a:latin typeface="a_Helver Bashkir" pitchFamily="34" charset="0"/>
              </a:rPr>
              <a:t>әҙерге көндә ҡулланылған башҡорт алфавиты</a:t>
            </a:r>
            <a:br>
              <a:rPr lang="be-BY" sz="3200" i="1" dirty="0" smtClean="0">
                <a:solidFill>
                  <a:schemeClr val="tx1"/>
                </a:solidFill>
                <a:latin typeface="a_Helver Bashkir" pitchFamily="34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a_Helver Bashkir" pitchFamily="34" charset="0"/>
              </a:rPr>
              <a:t>1939 </a:t>
            </a:r>
            <a:r>
              <a:rPr lang="be-BY" sz="3200" i="1" dirty="0" smtClean="0">
                <a:solidFill>
                  <a:schemeClr val="tx1"/>
                </a:solidFill>
                <a:latin typeface="a_Helver Bashkir" pitchFamily="34" charset="0"/>
              </a:rPr>
              <a:t>йылда ҡабул ителә</a:t>
            </a:r>
            <a:endParaRPr lang="ru-RU" sz="3200" i="1" dirty="0">
              <a:solidFill>
                <a:schemeClr val="tx1"/>
              </a:solidFill>
              <a:latin typeface="a_Helver Bashkir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040560" cy="44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83" name="Picture 11" descr="G:\к_планам_2015\бтүө\ғ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0" y="2420888"/>
            <a:ext cx="229473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к_планам_2015\бтүө\ә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9" y="15375"/>
            <a:ext cx="2275105" cy="22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G:\к_планам_2015\бтүө\ө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17" y="1"/>
            <a:ext cx="2472061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:\к_планам_2015\бтүө\ү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02" y="15376"/>
            <a:ext cx="2421260" cy="22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G:\к_планам_2015\бтүө\ҙ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420888"/>
            <a:ext cx="22322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:\к_планам_2015\бтүө\ҡ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1" y="4797152"/>
            <a:ext cx="227510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259632" y="429309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9" name="Picture 17" descr="G:\к_планам_2015\бтүө\ҫ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08" y="4576869"/>
            <a:ext cx="196800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403874" y="429309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0" name="Picture 18" descr="G:\к_планам_2015\бтүө\ң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200137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G:\к_планам_2015\бтүө\һ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63" y="4581128"/>
            <a:ext cx="2202556" cy="20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4" descr="алфавит б.я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12068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нпк\426f93c16abb4c9126ddef887eb1f1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638"/>
            <a:ext cx="5256584" cy="60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a-RU" dirty="0" smtClean="0">
                <a:solidFill>
                  <a:srgbClr val="FF0000"/>
                </a:solidFill>
              </a:rPr>
              <a:t>Һөнәрҙәр. Профессиялар.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a-RU" sz="2400" b="1" dirty="0" smtClean="0">
                <a:solidFill>
                  <a:srgbClr val="FF0000"/>
                </a:solidFill>
              </a:rPr>
              <a:t>Ҡайһы бер һөнәрҙе белдереүсе һүҙҙәр </a:t>
            </a:r>
          </a:p>
          <a:p>
            <a:pPr marL="0" indent="0" algn="ctr">
              <a:buNone/>
            </a:pPr>
            <a:r>
              <a:rPr lang="ba-RU" sz="2400" b="1" dirty="0" smtClean="0">
                <a:solidFill>
                  <a:srgbClr val="FF0000"/>
                </a:solidFill>
              </a:rPr>
              <a:t>–сы, -се аффикстары менән яһала.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/>
              <a:t>Комбайн-</a:t>
            </a:r>
            <a:r>
              <a:rPr lang="ru-RU" sz="4400" b="1" dirty="0" err="1" smtClean="0">
                <a:solidFill>
                  <a:srgbClr val="FF0000"/>
                </a:solidFill>
              </a:rPr>
              <a:t>сы</a:t>
            </a:r>
            <a:r>
              <a:rPr lang="ru-RU" sz="4400" b="1" dirty="0" smtClean="0"/>
              <a:t>, спорт-</a:t>
            </a:r>
            <a:r>
              <a:rPr lang="ru-RU" sz="4400" b="1" dirty="0" err="1" smtClean="0">
                <a:solidFill>
                  <a:srgbClr val="FF0000"/>
                </a:solidFill>
              </a:rPr>
              <a:t>сы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таш-</a:t>
            </a:r>
            <a:r>
              <a:rPr lang="ru-RU" sz="4400" b="1" dirty="0" err="1" smtClean="0">
                <a:solidFill>
                  <a:srgbClr val="FF0000"/>
                </a:solidFill>
              </a:rPr>
              <a:t>сы</a:t>
            </a:r>
            <a:r>
              <a:rPr lang="ru-RU" sz="4400" b="1" dirty="0" smtClean="0"/>
              <a:t>, </a:t>
            </a:r>
            <a:r>
              <a:rPr lang="ba-RU" sz="4400" b="1" dirty="0" smtClean="0"/>
              <a:t>тәржемә-</a:t>
            </a:r>
            <a:r>
              <a:rPr lang="ba-RU" sz="4400" b="1" dirty="0" smtClean="0">
                <a:solidFill>
                  <a:srgbClr val="FF0000"/>
                </a:solidFill>
              </a:rPr>
              <a:t>се</a:t>
            </a:r>
            <a:r>
              <a:rPr lang="ba-RU" sz="4400" b="1" dirty="0" smtClean="0"/>
              <a:t>, урман-</a:t>
            </a:r>
            <a:r>
              <a:rPr lang="ba-RU" sz="4400" b="1" dirty="0" smtClean="0">
                <a:solidFill>
                  <a:srgbClr val="FF0000"/>
                </a:solidFill>
              </a:rPr>
              <a:t>сы</a:t>
            </a:r>
            <a:r>
              <a:rPr lang="ba-RU" sz="4400" b="1" dirty="0" smtClean="0"/>
              <a:t>, иген-</a:t>
            </a:r>
            <a:r>
              <a:rPr lang="ba-RU" sz="4400" b="1" dirty="0" smtClean="0">
                <a:solidFill>
                  <a:srgbClr val="FF0000"/>
                </a:solidFill>
              </a:rPr>
              <a:t>се</a:t>
            </a:r>
            <a:r>
              <a:rPr lang="ba-RU" sz="4400" b="1" dirty="0" smtClean="0"/>
              <a:t>, иретеп йәбештереү-</a:t>
            </a:r>
            <a:r>
              <a:rPr lang="ba-RU" sz="4400" b="1" dirty="0" smtClean="0">
                <a:solidFill>
                  <a:srgbClr val="FF0000"/>
                </a:solidFill>
              </a:rPr>
              <a:t>се</a:t>
            </a:r>
            <a:r>
              <a:rPr lang="ba-RU" sz="4400" b="1" dirty="0" smtClean="0"/>
              <a:t>, яҙыу-</a:t>
            </a:r>
            <a:r>
              <a:rPr lang="ba-RU" sz="4400" b="1" dirty="0" smtClean="0">
                <a:solidFill>
                  <a:srgbClr val="FF0000"/>
                </a:solidFill>
              </a:rPr>
              <a:t>сы</a:t>
            </a:r>
            <a:r>
              <a:rPr lang="ba-RU" sz="4400" b="1" dirty="0" smtClean="0"/>
              <a:t>,</a:t>
            </a:r>
          </a:p>
          <a:p>
            <a:pPr marL="0" indent="0" algn="ctr">
              <a:buNone/>
            </a:pPr>
            <a:r>
              <a:rPr lang="ba-RU" sz="4400" b="1" dirty="0" smtClean="0"/>
              <a:t> төҙөү-</a:t>
            </a:r>
            <a:r>
              <a:rPr lang="ba-RU" sz="4400" b="1" dirty="0" smtClean="0">
                <a:solidFill>
                  <a:srgbClr val="FF0000"/>
                </a:solidFill>
              </a:rPr>
              <a:t>се</a:t>
            </a:r>
            <a:r>
              <a:rPr lang="ba-RU" sz="4400" b="1" dirty="0" smtClean="0"/>
              <a:t>, янғын һүндереү-</a:t>
            </a:r>
            <a:r>
              <a:rPr lang="ba-RU" sz="4400" b="1" dirty="0" smtClean="0">
                <a:solidFill>
                  <a:srgbClr val="FF0000"/>
                </a:solidFill>
              </a:rPr>
              <a:t>се,</a:t>
            </a:r>
          </a:p>
          <a:p>
            <a:pPr marL="0" indent="0" algn="ctr">
              <a:buNone/>
            </a:pPr>
            <a:r>
              <a:rPr lang="ba-RU" sz="4400" b="1" dirty="0" smtClean="0"/>
              <a:t>баҡса</a:t>
            </a:r>
            <a:r>
              <a:rPr lang="ba-RU" sz="4400" b="1" dirty="0" smtClean="0">
                <a:solidFill>
                  <a:srgbClr val="FF0000"/>
                </a:solidFill>
              </a:rPr>
              <a:t>-сы, </a:t>
            </a:r>
            <a:r>
              <a:rPr lang="ba-RU" sz="4400" b="1" dirty="0" smtClean="0"/>
              <a:t>эш</a:t>
            </a:r>
            <a:r>
              <a:rPr lang="ba-RU" sz="4400" b="1" dirty="0" smtClean="0">
                <a:solidFill>
                  <a:srgbClr val="FF0000"/>
                </a:solidFill>
              </a:rPr>
              <a:t>-се, </a:t>
            </a:r>
            <a:r>
              <a:rPr lang="ba-RU" sz="4400" b="1" dirty="0" smtClean="0"/>
              <a:t>балыҡ</a:t>
            </a:r>
            <a:r>
              <a:rPr lang="ba-RU" sz="4400" b="1" dirty="0" smtClean="0">
                <a:solidFill>
                  <a:srgbClr val="FF0000"/>
                </a:solidFill>
              </a:rPr>
              <a:t>-сы, </a:t>
            </a:r>
            <a:r>
              <a:rPr lang="ba-RU" sz="4400" b="1" dirty="0" smtClean="0"/>
              <a:t>гармун</a:t>
            </a:r>
            <a:r>
              <a:rPr lang="ba-RU" sz="4400" b="1" dirty="0" smtClean="0">
                <a:solidFill>
                  <a:srgbClr val="FF0000"/>
                </a:solidFill>
              </a:rPr>
              <a:t>-сы,</a:t>
            </a:r>
            <a:r>
              <a:rPr lang="ba-RU" sz="4400" b="1" dirty="0" smtClean="0"/>
              <a:t> мал-</a:t>
            </a:r>
            <a:r>
              <a:rPr lang="ba-RU" sz="4400" b="1" dirty="0" smtClean="0">
                <a:solidFill>
                  <a:srgbClr val="FF0000"/>
                </a:solidFill>
              </a:rPr>
              <a:t>сы, </a:t>
            </a:r>
            <a:r>
              <a:rPr lang="ba-RU" sz="4400" b="1" dirty="0" smtClean="0"/>
              <a:t>нефт</a:t>
            </a:r>
            <a:r>
              <a:rPr lang="ba-RU" sz="4400" b="1" dirty="0" smtClean="0">
                <a:solidFill>
                  <a:srgbClr val="FF0000"/>
                </a:solidFill>
              </a:rPr>
              <a:t>-се 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err="1" smtClean="0">
                <a:solidFill>
                  <a:srgbClr val="FF0000"/>
                </a:solidFill>
              </a:rPr>
              <a:t>Хужабикә</a:t>
            </a:r>
            <a:r>
              <a:rPr lang="ru-RU" sz="4000" b="1" dirty="0" err="1" smtClean="0"/>
              <a:t>, </a:t>
            </a:r>
            <a:r>
              <a:rPr lang="ru-RU" sz="4000" b="1" dirty="0" smtClean="0"/>
              <a:t>т</a:t>
            </a:r>
            <a:r>
              <a:rPr lang="ba-RU" sz="4000" b="1" dirty="0" smtClean="0"/>
              <a:t>әрбиә</a:t>
            </a:r>
            <a:r>
              <a:rPr lang="ba-RU" sz="4000" b="1" dirty="0" smtClean="0">
                <a:solidFill>
                  <a:srgbClr val="FF0000"/>
                </a:solidFill>
              </a:rPr>
              <a:t>се</a:t>
            </a:r>
            <a:r>
              <a:rPr lang="ba-RU" sz="4000" b="1" dirty="0" smtClean="0"/>
              <a:t>, уҡытыу-</a:t>
            </a:r>
            <a:r>
              <a:rPr lang="ba-RU" sz="4000" b="1" dirty="0" smtClean="0">
                <a:solidFill>
                  <a:srgbClr val="FF0000"/>
                </a:solidFill>
              </a:rPr>
              <a:t>сы</a:t>
            </a:r>
            <a:r>
              <a:rPr lang="ba-RU" sz="4000" b="1" dirty="0" smtClean="0"/>
              <a:t>, йыр-</a:t>
            </a:r>
            <a:r>
              <a:rPr lang="ba-RU" sz="4000" b="1" dirty="0" smtClean="0">
                <a:solidFill>
                  <a:srgbClr val="FF0000"/>
                </a:solidFill>
              </a:rPr>
              <a:t>сы</a:t>
            </a:r>
            <a:r>
              <a:rPr lang="ba-RU" sz="4000" b="1" dirty="0" smtClean="0"/>
              <a:t>, һатыу</a:t>
            </a:r>
            <a:r>
              <a:rPr lang="ba-RU" sz="4000" b="1" dirty="0" smtClean="0">
                <a:solidFill>
                  <a:srgbClr val="FF0000"/>
                </a:solidFill>
              </a:rPr>
              <a:t>-сы, </a:t>
            </a:r>
            <a:r>
              <a:rPr lang="ba-RU" sz="4000" b="1" dirty="0" smtClean="0"/>
              <a:t>теген</a:t>
            </a:r>
            <a:r>
              <a:rPr lang="ba-RU" sz="4000" b="1" dirty="0" smtClean="0">
                <a:solidFill>
                  <a:srgbClr val="FF0000"/>
                </a:solidFill>
              </a:rPr>
              <a:t>-се,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китапхана-</a:t>
            </a:r>
            <a:r>
              <a:rPr lang="ru-RU" sz="4000" b="1" dirty="0" err="1" smtClean="0">
                <a:solidFill>
                  <a:srgbClr val="FF0000"/>
                </a:solidFill>
              </a:rPr>
              <a:t>сы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яҙыу-</a:t>
            </a:r>
            <a:r>
              <a:rPr lang="ru-RU" sz="4000" b="1" dirty="0" err="1" smtClean="0">
                <a:solidFill>
                  <a:srgbClr val="FF0000"/>
                </a:solidFill>
              </a:rPr>
              <a:t>сы</a:t>
            </a:r>
            <a:r>
              <a:rPr lang="ru-RU" sz="4000" b="1" dirty="0" err="1" smtClean="0"/>
              <a:t>,</a:t>
            </a:r>
            <a:r>
              <a:rPr lang="ru-RU" sz="4000" b="1" dirty="0" smtClean="0"/>
              <a:t> </a:t>
            </a:r>
            <a:r>
              <a:rPr lang="ba-RU" sz="4000" b="1" dirty="0" smtClean="0"/>
              <a:t>хәбәр-</a:t>
            </a:r>
            <a:r>
              <a:rPr lang="ba-RU" sz="4000" b="1" dirty="0" smtClean="0">
                <a:solidFill>
                  <a:srgbClr val="FF0000"/>
                </a:solidFill>
              </a:rPr>
              <a:t>се</a:t>
            </a:r>
            <a:r>
              <a:rPr lang="ba-RU" sz="4000" b="1" dirty="0" smtClean="0"/>
              <a:t>, </a:t>
            </a:r>
            <a:endParaRPr lang="ru-RU" sz="4000" b="1" dirty="0" smtClean="0"/>
          </a:p>
          <a:p>
            <a:pPr algn="ctr">
              <a:lnSpc>
                <a:spcPct val="150000"/>
              </a:lnSpc>
            </a:pPr>
            <a:r>
              <a:rPr lang="ba-RU" sz="4000" b="1" dirty="0" smtClean="0"/>
              <a:t>аш бешереү-</a:t>
            </a:r>
            <a:r>
              <a:rPr lang="ba-RU" sz="4000" b="1" dirty="0" smtClean="0">
                <a:solidFill>
                  <a:srgbClr val="FF0000"/>
                </a:solidFill>
              </a:rPr>
              <a:t>се</a:t>
            </a:r>
            <a:r>
              <a:rPr lang="ba-RU" sz="4000" b="1" dirty="0" smtClean="0"/>
              <a:t>, бейеү-</a:t>
            </a:r>
            <a:r>
              <a:rPr lang="ba-RU" sz="4000" b="1" dirty="0" smtClean="0">
                <a:solidFill>
                  <a:srgbClr val="FF0000"/>
                </a:solidFill>
              </a:rPr>
              <a:t>се</a:t>
            </a:r>
            <a:r>
              <a:rPr lang="ba-RU" sz="4000" b="1" dirty="0" smtClean="0"/>
              <a:t>, табип, </a:t>
            </a:r>
            <a:r>
              <a:rPr lang="ba-RU" sz="4000" b="1" dirty="0" smtClean="0">
                <a:solidFill>
                  <a:srgbClr val="FF0000"/>
                </a:solidFill>
              </a:rPr>
              <a:t>шәфҡәт туташы</a:t>
            </a:r>
            <a:r>
              <a:rPr lang="ba-RU" sz="4000" b="1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ba-RU" sz="4000" b="1" dirty="0" smtClean="0"/>
              <a:t>Тренер, директор, юрист, врач, журналист, режиссер, водитель, комбайн-сы, трактор-сы, спорт-сы, полицейский,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ba-RU" sz="2000" dirty="0" smtClean="0">
                <a:solidFill>
                  <a:srgbClr val="FF0000"/>
                </a:solidFill>
              </a:rPr>
              <a:t>Һөнәр исемдәрен әйтегеҙ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LENOVO\Desktop\Матер р.гр.-2014\0.63850600 1435821028_Продавец за прилавок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980728"/>
            <a:ext cx="3680773" cy="2448272"/>
          </a:xfrm>
          <a:prstGeom prst="rect">
            <a:avLst/>
          </a:prstGeom>
          <a:noFill/>
        </p:spPr>
      </p:pic>
      <p:pic>
        <p:nvPicPr>
          <p:cNvPr id="1027" name="Picture 3" descr="D:\LENOVO\Desktop\Матер р.гр.-2014\f6d088f87b988a175c1f56b78e841c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582652" cy="2388435"/>
          </a:xfrm>
          <a:prstGeom prst="rect">
            <a:avLst/>
          </a:prstGeom>
          <a:noFill/>
        </p:spPr>
      </p:pic>
      <p:pic>
        <p:nvPicPr>
          <p:cNvPr id="1028" name="Picture 4" descr="D:\LENOVO\Desktop\Матер р.гр.-2014\uchitel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057" y="980728"/>
            <a:ext cx="3713070" cy="2492133"/>
          </a:xfrm>
          <a:prstGeom prst="rect">
            <a:avLst/>
          </a:prstGeom>
          <a:noFill/>
        </p:spPr>
      </p:pic>
      <p:pic>
        <p:nvPicPr>
          <p:cNvPr id="1030" name="Picture 6" descr="D:\LENOVO\Desktop\Матер р.гр.-2014\07_Vologda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3318520" cy="2299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LENOVO\Desktop\Матер р.гр.-2014\55fbda0aa1c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20487" cy="2625155"/>
          </a:xfrm>
          <a:prstGeom prst="rect">
            <a:avLst/>
          </a:prstGeom>
          <a:noFill/>
        </p:spPr>
      </p:pic>
      <p:pic>
        <p:nvPicPr>
          <p:cNvPr id="2051" name="Picture 3" descr="D:\LENOVO\Desktop\Матер р.гр.-2014\19497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497104" cy="2599514"/>
          </a:xfrm>
          <a:prstGeom prst="rect">
            <a:avLst/>
          </a:prstGeom>
          <a:noFill/>
        </p:spPr>
      </p:pic>
      <p:pic>
        <p:nvPicPr>
          <p:cNvPr id="2052" name="Picture 4" descr="D:\LENOVO\Desktop\Матер р.гр.-2014\str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887672" cy="2774197"/>
          </a:xfrm>
          <a:prstGeom prst="rect">
            <a:avLst/>
          </a:prstGeom>
          <a:noFill/>
        </p:spPr>
      </p:pic>
      <p:pic>
        <p:nvPicPr>
          <p:cNvPr id="2053" name="Picture 5" descr="D:\LENOVO\Desktop\Матер р.гр.-2014\DETAIL_PICTURE__12793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8999"/>
            <a:ext cx="3816424" cy="2860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нпк\426f93c16abb4c9126ddef887eb1f1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210"/>
            <a:ext cx="6669360" cy="60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LENOVO\Desktop\Матер р.гр.-2014\9xlm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816424" cy="2615924"/>
          </a:xfrm>
          <a:prstGeom prst="rect">
            <a:avLst/>
          </a:prstGeom>
          <a:noFill/>
        </p:spPr>
      </p:pic>
      <p:pic>
        <p:nvPicPr>
          <p:cNvPr id="3075" name="Picture 3" descr="D:\LENOVO\Desktop\Матер р.гр.-2014\11752_6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672916" cy="2448610"/>
          </a:xfrm>
          <a:prstGeom prst="rect">
            <a:avLst/>
          </a:prstGeom>
          <a:noFill/>
        </p:spPr>
      </p:pic>
      <p:pic>
        <p:nvPicPr>
          <p:cNvPr id="3076" name="Picture 4" descr="D:\LENOVO\Desktop\Матер р.гр.-2014\1334737698_111209_ns_journalis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3898032" cy="2374505"/>
          </a:xfrm>
          <a:prstGeom prst="rect">
            <a:avLst/>
          </a:prstGeom>
          <a:noFill/>
        </p:spPr>
      </p:pic>
      <p:pic>
        <p:nvPicPr>
          <p:cNvPr id="3077" name="Picture 5" descr="D:\LENOVO\Desktop\Матер р.гр.-2014\DSC_2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3"/>
            <a:ext cx="3854966" cy="257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LENOVO\Desktop\Матер р.гр.-2014\12314_462b260f2d9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809726" cy="2520280"/>
          </a:xfrm>
          <a:prstGeom prst="rect">
            <a:avLst/>
          </a:prstGeom>
          <a:noFill/>
        </p:spPr>
      </p:pic>
      <p:pic>
        <p:nvPicPr>
          <p:cNvPr id="4099" name="Picture 3" descr="D:\LENOVO\Desktop\Матер р.гр.-2014\133709137160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384376" cy="2254262"/>
          </a:xfrm>
          <a:prstGeom prst="rect">
            <a:avLst/>
          </a:prstGeom>
          <a:noFill/>
        </p:spPr>
      </p:pic>
      <p:pic>
        <p:nvPicPr>
          <p:cNvPr id="4100" name="Picture 4" descr="D:\LENOVO\Desktop\Матер р.гр.-2014\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739344" cy="2492896"/>
          </a:xfrm>
          <a:prstGeom prst="rect">
            <a:avLst/>
          </a:prstGeom>
          <a:noFill/>
        </p:spPr>
      </p:pic>
      <p:pic>
        <p:nvPicPr>
          <p:cNvPr id="4101" name="Picture 5" descr="D:\LENOVO\Desktop\Матер р.гр.-2014\uborochnay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LENOVO\Desktop\Матер р.гр.-2014\39919a368db56096f37ffde368217109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667823" cy="2448272"/>
          </a:xfrm>
          <a:prstGeom prst="rect">
            <a:avLst/>
          </a:prstGeom>
          <a:noFill/>
        </p:spPr>
      </p:pic>
      <p:pic>
        <p:nvPicPr>
          <p:cNvPr id="5123" name="Picture 3" descr="D:\LENOVO\Desktop\Матер р.гр.-2014\1372707900_sss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240360" cy="2543683"/>
          </a:xfrm>
          <a:prstGeom prst="rect">
            <a:avLst/>
          </a:prstGeom>
          <a:noFill/>
        </p:spPr>
      </p:pic>
      <p:pic>
        <p:nvPicPr>
          <p:cNvPr id="5124" name="Picture 4" descr="D:\LENOVO\Desktop\Матер р.гр.-2014\KMO_111307_00999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765551" cy="2540713"/>
          </a:xfrm>
          <a:prstGeom prst="rect">
            <a:avLst/>
          </a:prstGeom>
          <a:noFill/>
        </p:spPr>
      </p:pic>
      <p:pic>
        <p:nvPicPr>
          <p:cNvPr id="5125" name="Picture 5" descr="D:\LENOVO\Desktop\Матер р.гр.-2014\horoshii-trener-ob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916595" cy="2447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LENOVO\Desktop\Матер р.гр.-2014\405805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1786"/>
            <a:ext cx="3643064" cy="2542746"/>
          </a:xfrm>
          <a:prstGeom prst="rect">
            <a:avLst/>
          </a:prstGeom>
          <a:noFill/>
        </p:spPr>
      </p:pic>
      <p:pic>
        <p:nvPicPr>
          <p:cNvPr id="6148" name="Picture 4" descr="D:\LENOVO\Desktop\Матер р.гр.-2014\b08d3e94a15932c4a4769648bb61d13207cc5dc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4464496" cy="2368617"/>
          </a:xfrm>
          <a:prstGeom prst="rect">
            <a:avLst/>
          </a:prstGeom>
          <a:noFill/>
        </p:spPr>
      </p:pic>
      <p:pic>
        <p:nvPicPr>
          <p:cNvPr id="14" name="Picture 3" descr="D:\LENOVO\Desktop\Матер р.гр.-2014\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4464496" cy="2304256"/>
          </a:xfrm>
          <a:prstGeom prst="rect">
            <a:avLst/>
          </a:prstGeom>
          <a:noFill/>
        </p:spPr>
      </p:pic>
      <p:pic>
        <p:nvPicPr>
          <p:cNvPr id="6150" name="Picture 6" descr="D:\LENOVO\Desktop\Матер р.гр.-2014\gardeni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4170" y="971550"/>
            <a:ext cx="3244830" cy="2025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90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D:\LENOVO\Desktop\Матер р.гр.-2014\4bqruIBBll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38600" cy="2694629"/>
          </a:xfrm>
          <a:prstGeom prst="rect">
            <a:avLst/>
          </a:prstGeom>
          <a:noFill/>
        </p:spPr>
      </p:pic>
      <p:pic>
        <p:nvPicPr>
          <p:cNvPr id="7170" name="Picture 2" descr="D:\LENOVO\Desktop\Матер р.гр.-2014\326458_1_1460314501_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508" y="3861048"/>
            <a:ext cx="3873346" cy="2578542"/>
          </a:xfrm>
          <a:prstGeom prst="rect">
            <a:avLst/>
          </a:prstGeom>
          <a:noFill/>
        </p:spPr>
      </p:pic>
      <p:pic>
        <p:nvPicPr>
          <p:cNvPr id="7172" name="Picture 4" descr="D:\LENOVO\Desktop\Матер р.гр.-2014\081400e5ff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816424" cy="2548523"/>
          </a:xfrm>
          <a:prstGeom prst="rect">
            <a:avLst/>
          </a:prstGeom>
          <a:noFill/>
        </p:spPr>
      </p:pic>
      <p:pic>
        <p:nvPicPr>
          <p:cNvPr id="7173" name="Picture 5" descr="D:\LENOVO\Desktop\Матер р.гр.-2014\26297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36712"/>
            <a:ext cx="4038600" cy="2596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331571013_titul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668344" cy="69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79737267_profes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" y="2049252"/>
            <a:ext cx="6395963" cy="48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083261" cy="30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i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9080"/>
            <a:ext cx="1998712" cy="24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1015"/>
            <a:ext cx="1584176" cy="19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26699" cy="15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i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84" y="101015"/>
            <a:ext cx="2121024" cy="1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p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58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496945" cy="17281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Борон</a:t>
            </a:r>
            <a:r>
              <a:rPr lang="ba-RU" sz="4000" dirty="0" smtClean="0"/>
              <a:t>ғо төрки ата-бабаларыбыҙ</a:t>
            </a:r>
            <a:br>
              <a:rPr lang="ba-RU" sz="4000" dirty="0" smtClean="0"/>
            </a:br>
            <a:r>
              <a:rPr lang="ba-RU" sz="4000" dirty="0" smtClean="0"/>
              <a:t>  рун яҙыуын ҡулланғандар</a:t>
            </a:r>
            <a:endParaRPr lang="ru-RU" sz="4000" dirty="0"/>
          </a:p>
        </p:txBody>
      </p:sp>
      <p:pic>
        <p:nvPicPr>
          <p:cNvPr id="4098" name="Picture 2" descr="C:\Users\user\Downloads\Bashkir_rune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22353" cy="1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tunuquq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345916" cy="41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496944" cy="2088232"/>
          </a:xfrm>
        </p:spPr>
        <p:txBody>
          <a:bodyPr>
            <a:normAutofit/>
          </a:bodyPr>
          <a:lstStyle/>
          <a:p>
            <a:r>
              <a:rPr lang="ba-RU" sz="3600" dirty="0" smtClean="0"/>
              <a:t>Ислам динен ҡабул иткәс, башҡорттар ғәрәп графикаһына нигеҙләнеп иҫке төрки телендә яҙа 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11815385"/>
              </p:ext>
            </p:extLst>
          </p:nvPr>
        </p:nvGraphicFramePr>
        <p:xfrm>
          <a:off x="827584" y="2636912"/>
          <a:ext cx="7704860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226298"/>
                <a:gridCol w="254884"/>
                <a:gridCol w="197711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16205"/>
                <a:gridCol w="236389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226298"/>
                <a:gridCol w="319217"/>
                <a:gridCol w="504056"/>
                <a:gridCol w="1224140"/>
              </a:tblGrid>
              <a:tr h="1027535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ء‎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ب‎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ت‎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ث‎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ج‎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ح‎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خ‎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د‎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ذ‎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ر‎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ز‎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س‎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ش‎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ص‎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ض‎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ط‎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ظ‎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غ‎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ف‎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ق‎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ك‎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ل‎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م‎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ن‎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ه‎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و‎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ي‎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ba-RU" sz="1050" b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Ғәрәп тартынҡы х</a:t>
                      </a:r>
                      <a:r>
                        <a:rPr lang="ba-RU" sz="1050" b="1" i="1" dirty="0">
                          <a:solidFill>
                            <a:srgbClr val="25252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әрефтәре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700657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’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с̱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дж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х̣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х̮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з̱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с̣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д̣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т̣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з̣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к̣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252525"/>
                          </a:solidFill>
                          <a:effectLst/>
                          <a:latin typeface="Arial Unicode MS"/>
                          <a:ea typeface="Calibri"/>
                          <a:cs typeface="Times New Roman"/>
                        </a:rPr>
                        <a:t>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35850" marR="3585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s://upload.wikimedia.org/wikipedia/commons/thumb/5/56/Bashkir_arabic_alphabet.jpg/250px-Bashkir_arabic_alphabe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69674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3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431090"/>
            <a:ext cx="4464496" cy="1368152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be-BY" altLang="ru-RU" sz="2400" b="0" spc="30" dirty="0" smtClean="0">
                <a:solidFill>
                  <a:srgbClr val="000000"/>
                </a:solidFill>
                <a:effectLst/>
                <a:latin typeface="Rom Bsh" pitchFamily="18" charset="0"/>
                <a:cs typeface="Tahoma" pitchFamily="34" charset="0"/>
              </a:rPr>
              <a:t>М.Аҡмулланың </a:t>
            </a:r>
            <a:r>
              <a:rPr lang="en-US" altLang="ru-RU" sz="2400" b="0" spc="30" dirty="0" smtClean="0">
                <a:solidFill>
                  <a:srgbClr val="000000"/>
                </a:solidFill>
                <a:effectLst/>
                <a:latin typeface="Rom Bsh" pitchFamily="18" charset="0"/>
                <a:cs typeface="Tahoma" pitchFamily="34" charset="0"/>
              </a:rPr>
              <a:t>XX </a:t>
            </a:r>
            <a:r>
              <a:rPr lang="be-BY" altLang="ru-RU" sz="2400" b="0" spc="30" dirty="0" smtClean="0">
                <a:solidFill>
                  <a:srgbClr val="000000"/>
                </a:solidFill>
                <a:effectLst/>
                <a:latin typeface="Rom Bsh" pitchFamily="18" charset="0"/>
                <a:cs typeface="Tahoma" pitchFamily="34" charset="0"/>
              </a:rPr>
              <a:t>быуат башында Ҡазанда сыҡҡан китабы</a:t>
            </a:r>
            <a:endParaRPr lang="ru-RU" dirty="0"/>
          </a:p>
        </p:txBody>
      </p:sp>
      <p:pic>
        <p:nvPicPr>
          <p:cNvPr id="4" name="Picture 5" descr="п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711644"/>
            <a:ext cx="3168352" cy="45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ownloads\Shezhere_jurma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456384" cy="47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65349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2400" dirty="0" smtClean="0">
                <a:latin typeface="+mj-lt"/>
                <a:cs typeface="Aharoni" panose="02010803020104030203" pitchFamily="2" charset="-79"/>
              </a:rPr>
              <a:t>Боронғо шәжәрә тексы</a:t>
            </a:r>
            <a:endParaRPr lang="ru-RU" sz="24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99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8820472" cy="1916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a-RU" sz="3200" dirty="0" smtClean="0"/>
              <a:t>Ғалимдар электән   башҡорт хәрефтәре булған алфавитты төҙөп ҡарайҙар. М.Ҡулаевтың 191</a:t>
            </a:r>
            <a:r>
              <a:rPr lang="ru-RU" sz="3200" dirty="0" smtClean="0"/>
              <a:t>2</a:t>
            </a:r>
            <a:r>
              <a:rPr lang="ba-RU" sz="3200" dirty="0" smtClean="0"/>
              <a:t> йылда төҙөгән алфавитын  заманында ҡулланмайҙар </a:t>
            </a:r>
            <a:endParaRPr lang="ru-RU" sz="3200" dirty="0"/>
          </a:p>
        </p:txBody>
      </p:sp>
      <p:pic>
        <p:nvPicPr>
          <p:cNvPr id="4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032448" cy="39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2" descr="C:\Users\user\Downloads\%D0%9A%D1%83%D0%BB%D0%B0%D0%B5%D0%B2 (1)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C:\Users\user\Downloads\%D0%9A%D1%83%D0%BB%D0%B0%D0%B5%D0%B2 (1)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user\Downloads\Кулаев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36304" cy="34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892480" cy="16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200" dirty="0" smtClean="0"/>
              <a:t>Иҫке </a:t>
            </a:r>
            <a:r>
              <a:rPr lang="be-BY" sz="3200" dirty="0"/>
              <a:t>башҡорт теле (</a:t>
            </a:r>
            <a:r>
              <a:rPr lang="be-BY" sz="3200" dirty="0" smtClean="0"/>
              <a:t>иҫкәлеп)</a:t>
            </a:r>
            <a:r>
              <a:rPr lang="be-BY" sz="3200" dirty="0">
                <a:effectLst/>
              </a:rPr>
              <a:t/>
            </a:r>
            <a:br>
              <a:rPr lang="be-BY" sz="3200" dirty="0">
                <a:effectLst/>
              </a:rPr>
            </a:br>
            <a:r>
              <a:rPr lang="be-BY" sz="3200" dirty="0" smtClean="0">
                <a:effectLst/>
              </a:rPr>
              <a:t>Ш. </a:t>
            </a:r>
            <a:r>
              <a:rPr lang="be-BY" sz="3200" dirty="0">
                <a:effectLst/>
              </a:rPr>
              <a:t>Хоҙайбирҙин етәкселегендә ойошторолған </a:t>
            </a:r>
            <a:r>
              <a:rPr lang="be-BY" sz="3200" dirty="0" smtClean="0">
                <a:effectLst/>
              </a:rPr>
              <a:t>комиссия</a:t>
            </a:r>
            <a:r>
              <a:rPr lang="ru-RU" sz="3200" dirty="0">
                <a:effectLst/>
              </a:rPr>
              <a:t> 1922 </a:t>
            </a:r>
            <a:r>
              <a:rPr lang="ru-RU" sz="3200" dirty="0" err="1">
                <a:effectLst/>
              </a:rPr>
              <a:t>йылда</a:t>
            </a:r>
            <a:r>
              <a:rPr lang="be-BY" sz="3200" dirty="0" smtClean="0">
                <a:effectLst/>
              </a:rPr>
              <a:t> т</a:t>
            </a:r>
            <a:r>
              <a:rPr lang="ba-RU" sz="3200" dirty="0" smtClean="0">
                <a:effectLst/>
              </a:rPr>
              <a:t>әҡдим итә</a:t>
            </a:r>
            <a:r>
              <a:rPr lang="be-BY" sz="3200" dirty="0" smtClean="0">
                <a:effectLst/>
              </a:rPr>
              <a:t>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771626" cy="441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4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8136904" cy="1728192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chemeClr val="tx1"/>
                </a:solidFill>
                <a:latin typeface="a_Helver Bashkir" pitchFamily="34" charset="0"/>
              </a:rPr>
              <a:t>1928 </a:t>
            </a:r>
            <a:r>
              <a:rPr lang="ru-RU" sz="3200" i="1" dirty="0" smtClean="0">
                <a:solidFill>
                  <a:schemeClr val="tx1"/>
                </a:solidFill>
                <a:latin typeface="a_Helver Bashkir" pitchFamily="34" charset="0"/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  <a:latin typeface="a_Helver Bashkir" pitchFamily="34" charset="0"/>
              </a:rPr>
              <a:t>йылдағы латин</a:t>
            </a:r>
            <a:r>
              <a:rPr lang="ru-RU" sz="3200" i="1" dirty="0" smtClean="0">
                <a:solidFill>
                  <a:schemeClr val="tx1"/>
                </a:solidFill>
                <a:latin typeface="a_Helver Bashkir" pitchFamily="34" charset="0"/>
              </a:rPr>
              <a:t> графика</a:t>
            </a:r>
            <a:r>
              <a:rPr lang="ba-RU" sz="3200" i="1" dirty="0" smtClean="0">
                <a:solidFill>
                  <a:schemeClr val="tx1"/>
                </a:solidFill>
                <a:latin typeface="a_Helver Bashkir" pitchFamily="34" charset="0"/>
              </a:rPr>
              <a:t>һына нигеҙләнгән </a:t>
            </a:r>
            <a:r>
              <a:rPr lang="ru-RU" sz="3200" i="1" dirty="0" smtClean="0">
                <a:solidFill>
                  <a:schemeClr val="tx1"/>
                </a:solidFill>
                <a:latin typeface="a_Helver Bashkir" pitchFamily="34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a_Helver Bashkir" pitchFamily="34" charset="0"/>
              </a:rPr>
              <a:t>яңәлеп</a:t>
            </a:r>
            <a:r>
              <a:rPr lang="ru-RU" sz="3200" i="1" dirty="0">
                <a:solidFill>
                  <a:schemeClr val="tx1"/>
                </a:solidFill>
                <a:latin typeface="a_Helver Bashkir" pitchFamily="34" charset="0"/>
              </a:rPr>
              <a:t> алфавиты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5769"/>
            <a:ext cx="4536504" cy="432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2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13690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1934 </a:t>
            </a:r>
            <a:r>
              <a:rPr lang="ru-RU" sz="3200" dirty="0" err="1" smtClean="0"/>
              <a:t>йылда</a:t>
            </a:r>
            <a:r>
              <a:rPr lang="ba-RU" sz="3200" dirty="0" smtClean="0"/>
              <a:t> латин графикаһы нигеҙендә сыҡҡан балалар өсөн башҡортса  уҡыу китабы</a:t>
            </a:r>
            <a:endParaRPr lang="ru-RU" sz="3200" dirty="0"/>
          </a:p>
        </p:txBody>
      </p:sp>
      <p:pic>
        <p:nvPicPr>
          <p:cNvPr id="3074" name="Picture 2" descr="C:\Users\user\Downloads\GIshbulat_UkiuKitab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04664"/>
            <a:ext cx="2635538" cy="40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275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a_Helver Bashkir</vt:lpstr>
      <vt:lpstr>Aharoni</vt:lpstr>
      <vt:lpstr>Arial</vt:lpstr>
      <vt:lpstr>Arial Unicode MS</vt:lpstr>
      <vt:lpstr>Calibri</vt:lpstr>
      <vt:lpstr>Rom Bsh</vt:lpstr>
      <vt:lpstr>Tahoma</vt:lpstr>
      <vt:lpstr>Times New Roman</vt:lpstr>
      <vt:lpstr>Тема Office</vt:lpstr>
      <vt:lpstr>Дәрес темаһы Алфавит.  Һөнәрҙәр.</vt:lpstr>
      <vt:lpstr>Презентация PowerPoint</vt:lpstr>
      <vt:lpstr>Боронғо төрки ата-бабаларыбыҙ   рун яҙыуын ҡулланғандар</vt:lpstr>
      <vt:lpstr>Ислам динен ҡабул иткәс, башҡорттар ғәрәп графикаһына нигеҙләнеп иҫке төрки телендә яҙа </vt:lpstr>
      <vt:lpstr>М.Аҡмулланың XX быуат башында Ҡазанда сыҡҡан китабы</vt:lpstr>
      <vt:lpstr>Ғалимдар электән   башҡорт хәрефтәре булған алфавитты төҙөп ҡарайҙар. М.Ҡулаевтың 1912 йылда төҙөгән алфавитын  заманында ҡулланмайҙар </vt:lpstr>
      <vt:lpstr>Иҫке башҡорт теле (иҫкәлеп) Ш. Хоҙайбирҙин етәкселегендә ойошторолған комиссия 1922 йылда тәҡдим итә.</vt:lpstr>
      <vt:lpstr>1928  йылдағы латин графикаһына нигеҙләнгән  яңәлеп алфавиты</vt:lpstr>
      <vt:lpstr>1934 йылда латин графикаһы нигеҙендә сыҡҡан балалар өсөн башҡортса  уҡыу китабы</vt:lpstr>
      <vt:lpstr>Хәҙерге көндә ҡулланылған башҡорт алфавиты 1939 йылда ҡабул ителә</vt:lpstr>
      <vt:lpstr>Презентация PowerPoint</vt:lpstr>
      <vt:lpstr>Презентация PowerPoint</vt:lpstr>
      <vt:lpstr>Презентация PowerPoint</vt:lpstr>
      <vt:lpstr>Һөнәрҙәр. Профессиялар.</vt:lpstr>
      <vt:lpstr>Презентация PowerPoint</vt:lpstr>
      <vt:lpstr>Презентация PowerPoint</vt:lpstr>
      <vt:lpstr>Презентация PowerPoint</vt:lpstr>
      <vt:lpstr>Һөнәр исемдәрен әйтегеҙ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30</cp:revision>
  <dcterms:created xsi:type="dcterms:W3CDTF">2014-09-14T14:08:26Z</dcterms:created>
  <dcterms:modified xsi:type="dcterms:W3CDTF">2018-03-19T12:57:25Z</dcterms:modified>
</cp:coreProperties>
</file>