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72" r:id="rId5"/>
    <p:sldId id="259" r:id="rId6"/>
    <p:sldId id="270" r:id="rId7"/>
    <p:sldId id="273" r:id="rId8"/>
    <p:sldId id="264" r:id="rId9"/>
    <p:sldId id="281" r:id="rId10"/>
    <p:sldId id="277" r:id="rId11"/>
    <p:sldId id="267" r:id="rId12"/>
    <p:sldId id="276" r:id="rId13"/>
    <p:sldId id="265" r:id="rId14"/>
    <p:sldId id="282" r:id="rId15"/>
    <p:sldId id="299" r:id="rId16"/>
    <p:sldId id="297" r:id="rId17"/>
    <p:sldId id="287" r:id="rId18"/>
    <p:sldId id="295" r:id="rId19"/>
    <p:sldId id="303" r:id="rId20"/>
    <p:sldId id="288" r:id="rId21"/>
    <p:sldId id="296" r:id="rId22"/>
    <p:sldId id="289" r:id="rId23"/>
    <p:sldId id="301" r:id="rId24"/>
    <p:sldId id="279" r:id="rId25"/>
    <p:sldId id="294" r:id="rId26"/>
    <p:sldId id="304" r:id="rId27"/>
    <p:sldId id="292" r:id="rId28"/>
    <p:sldId id="278" r:id="rId29"/>
    <p:sldId id="293" r:id="rId30"/>
    <p:sldId id="305" r:id="rId31"/>
    <p:sldId id="30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58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48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7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21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9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2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9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6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2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44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2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727C9-DAD9-4292-857E-63999B4FFA3E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81F7-4CEA-495E-9200-33E5B17E3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7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13613" y="593256"/>
            <a:ext cx="6790543" cy="4351338"/>
          </a:xfrm>
        </p:spPr>
        <p:txBody>
          <a:bodyPr>
            <a:normAutofit/>
          </a:bodyPr>
          <a:lstStyle/>
          <a:p>
            <a:r>
              <a:rPr lang="ba-RU" sz="3600" b="1" i="1" dirty="0" smtClean="0">
                <a:solidFill>
                  <a:srgbClr val="FF0000"/>
                </a:solidFill>
              </a:rPr>
              <a:t>Ай Уралым, Уралым!</a:t>
            </a:r>
          </a:p>
          <a:p>
            <a:r>
              <a:rPr lang="ba-RU" sz="3600" b="1" i="1" dirty="0" smtClean="0">
                <a:solidFill>
                  <a:srgbClr val="FF0000"/>
                </a:solidFill>
              </a:rPr>
              <a:t>Күгәреп ятҡан Уралым! </a:t>
            </a:r>
            <a:endParaRPr lang="ba-RU" sz="3600" b="1" i="1" dirty="0">
              <a:solidFill>
                <a:srgbClr val="FF0000"/>
              </a:solidFill>
            </a:endParaRPr>
          </a:p>
          <a:p>
            <a:r>
              <a:rPr lang="ba-RU" sz="3600" b="1" i="1" dirty="0" smtClean="0">
                <a:solidFill>
                  <a:srgbClr val="FF0000"/>
                </a:solidFill>
              </a:rPr>
              <a:t>Нурға сумған түбәһе</a:t>
            </a:r>
          </a:p>
          <a:p>
            <a:r>
              <a:rPr lang="ba-RU" sz="3600" b="1" i="1" dirty="0" smtClean="0">
                <a:solidFill>
                  <a:srgbClr val="FF0000"/>
                </a:solidFill>
              </a:rPr>
              <a:t>Күккә ашҡан Уралым!</a:t>
            </a:r>
          </a:p>
          <a:p>
            <a:r>
              <a:rPr lang="ba-RU" sz="3600" b="1" i="1" dirty="0" smtClean="0">
                <a:solidFill>
                  <a:srgbClr val="FF0000"/>
                </a:solidFill>
              </a:rPr>
              <a:t>Һине маҡтай йырҙарым, </a:t>
            </a:r>
          </a:p>
          <a:p>
            <a:r>
              <a:rPr lang="ba-RU" sz="3600" b="1" i="1" dirty="0" smtClean="0">
                <a:solidFill>
                  <a:srgbClr val="FF0000"/>
                </a:solidFill>
              </a:rPr>
              <a:t>Һине данлай йырҙарым!</a:t>
            </a:r>
          </a:p>
          <a:p>
            <a:pPr marL="0" indent="0">
              <a:buNone/>
            </a:pPr>
            <a:r>
              <a:rPr lang="ba-RU" sz="3600" b="1" i="1" dirty="0" smtClean="0">
                <a:solidFill>
                  <a:srgbClr val="FF0000"/>
                </a:solidFill>
              </a:rPr>
              <a:t>                                    С.Юлаев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27029" y="2200378"/>
            <a:ext cx="5441430" cy="51298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algn="r"/>
            <a:r>
              <a:rPr lang="ru-RU" sz="1600" b="1" dirty="0" smtClean="0"/>
              <a:t>Мой Урал </a:t>
            </a:r>
            <a:br>
              <a:rPr lang="ru-RU" sz="1600" b="1" dirty="0" smtClean="0"/>
            </a:br>
            <a:r>
              <a:rPr lang="ru-RU" sz="1600" b="1" dirty="0" smtClean="0"/>
              <a:t>Ай, Урал, ты, мой Урал,</a:t>
            </a:r>
            <a:br>
              <a:rPr lang="ru-RU" sz="1600" b="1" dirty="0" smtClean="0"/>
            </a:br>
            <a:r>
              <a:rPr lang="ru-RU" sz="1600" b="1" dirty="0" smtClean="0"/>
              <a:t>Великан седой, Урал! </a:t>
            </a:r>
            <a:br>
              <a:rPr lang="ru-RU" sz="1600" b="1" dirty="0" smtClean="0"/>
            </a:br>
            <a:r>
              <a:rPr lang="ru-RU" sz="1600" b="1" dirty="0" smtClean="0"/>
              <a:t>Головой под облака </a:t>
            </a:r>
            <a:br>
              <a:rPr lang="ru-RU" sz="1600" b="1" dirty="0" smtClean="0"/>
            </a:br>
            <a:r>
              <a:rPr lang="ru-RU" sz="1600" b="1" dirty="0" smtClean="0"/>
              <a:t>Поднялся ты, мой Урал! </a:t>
            </a:r>
            <a:br>
              <a:rPr lang="ru-RU" sz="1600" b="1" dirty="0" smtClean="0"/>
            </a:br>
            <a:r>
              <a:rPr lang="ru-RU" sz="1600" b="1" dirty="0" smtClean="0"/>
              <a:t>Моя песня о тебе,</a:t>
            </a:r>
            <a:br>
              <a:rPr lang="ru-RU" sz="1600" b="1" dirty="0" smtClean="0"/>
            </a:br>
            <a:r>
              <a:rPr lang="ru-RU" sz="1600" b="1" dirty="0" smtClean="0"/>
              <a:t>О любви моей к тебе.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181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b="1" i="1" dirty="0" smtClean="0">
                <a:solidFill>
                  <a:srgbClr val="FF0000"/>
                </a:solidFill>
              </a:rPr>
              <a:t>Яңғыҙлыҡ исемдәр ҙур хәреф менән яҙыла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8003" cy="4351338"/>
          </a:xfrm>
        </p:spPr>
        <p:txBody>
          <a:bodyPr>
            <a:normAutofit/>
          </a:bodyPr>
          <a:lstStyle/>
          <a:p>
            <a:r>
              <a:rPr lang="ba-RU" sz="3600" b="1" dirty="0" smtClean="0"/>
              <a:t>Әгертамаҡ ауылы</a:t>
            </a:r>
          </a:p>
          <a:p>
            <a:r>
              <a:rPr lang="ba-RU" sz="3600" b="1" dirty="0" smtClean="0"/>
              <a:t>Туймазы районы</a:t>
            </a:r>
          </a:p>
          <a:p>
            <a:r>
              <a:rPr lang="ba-RU" sz="3600" b="1" dirty="0" smtClean="0"/>
              <a:t>Октябрьский ҡалаһы</a:t>
            </a:r>
          </a:p>
          <a:p>
            <a:r>
              <a:rPr lang="ba-RU" sz="3600" b="1" dirty="0" smtClean="0"/>
              <a:t>Башҡортостан </a:t>
            </a:r>
          </a:p>
          <a:p>
            <a:r>
              <a:rPr lang="ba-RU" sz="3600" b="1" dirty="0" smtClean="0"/>
              <a:t>Силәбе өлкәһе</a:t>
            </a:r>
          </a:p>
          <a:p>
            <a:r>
              <a:rPr lang="ba-RU" sz="3600" b="1" dirty="0" smtClean="0"/>
              <a:t>Рәсәй иле</a:t>
            </a:r>
          </a:p>
          <a:p>
            <a:endParaRPr lang="ba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a-RU" sz="3600" b="1" dirty="0" smtClean="0"/>
              <a:t>Айгөл Юлдашбаева </a:t>
            </a:r>
            <a:r>
              <a:rPr lang="ba-RU" sz="1600" b="1" dirty="0" smtClean="0"/>
              <a:t>(кеше исеме, фамилияһы)</a:t>
            </a:r>
          </a:p>
          <a:p>
            <a:r>
              <a:rPr lang="ba-RU" sz="3600" b="1" dirty="0" smtClean="0"/>
              <a:t>Комаров урамы</a:t>
            </a:r>
          </a:p>
          <a:p>
            <a:r>
              <a:rPr lang="ba-RU" sz="3600" b="1" dirty="0" smtClean="0"/>
              <a:t>Ленин проспекты</a:t>
            </a:r>
          </a:p>
          <a:p>
            <a:r>
              <a:rPr lang="ba-RU" sz="3600" b="1" dirty="0" smtClean="0"/>
              <a:t>Октябрь майҙаны</a:t>
            </a:r>
          </a:p>
          <a:p>
            <a:r>
              <a:rPr lang="ba-RU" sz="3600" b="1" dirty="0" smtClean="0"/>
              <a:t>Ағиҙел йылғаһы</a:t>
            </a:r>
          </a:p>
          <a:p>
            <a:r>
              <a:rPr lang="ba-RU" sz="3600" b="1" dirty="0" smtClean="0"/>
              <a:t>Райман тауы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7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46" y="1731302"/>
            <a:ext cx="2552090" cy="3240749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95" y="1731302"/>
            <a:ext cx="2490624" cy="33922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0" y="4323298"/>
            <a:ext cx="3114989" cy="20758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74" y="3229016"/>
            <a:ext cx="2123987" cy="31701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8586" y="0"/>
            <a:ext cx="10968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Предприятие, завод,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ойошма</a:t>
            </a:r>
            <a:r>
              <a:rPr lang="ru-RU" sz="2800" b="1" i="1" dirty="0" smtClean="0">
                <a:solidFill>
                  <a:srgbClr val="FF0000"/>
                </a:solidFill>
              </a:rPr>
              <a:t>, 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гәзит</a:t>
            </a:r>
            <a:r>
              <a:rPr lang="ru-RU" sz="2800" b="1" i="1" dirty="0" smtClean="0">
                <a:solidFill>
                  <a:srgbClr val="FF0000"/>
                </a:solidFill>
              </a:rPr>
              <a:t>, журнал,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китап</a:t>
            </a:r>
            <a:r>
              <a:rPr lang="ru-RU" sz="2800" b="1" i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повесть-роман,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әҫәр</a:t>
            </a:r>
            <a:r>
              <a:rPr lang="ru-RU" sz="2800" b="1" i="1" dirty="0" smtClean="0">
                <a:solidFill>
                  <a:srgbClr val="FF0000"/>
                </a:solidFill>
              </a:rPr>
              <a:t> 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исемдәре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ҙур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хәрефтән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һәм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тырнаҡтар</a:t>
            </a:r>
            <a:r>
              <a:rPr lang="ru-RU" sz="2800" b="1" i="1" dirty="0" smtClean="0">
                <a:solidFill>
                  <a:srgbClr val="FF0000"/>
                </a:solidFill>
              </a:rPr>
              <a:t> («»)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эсендә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яҙыла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4" y="1807044"/>
            <a:ext cx="2703942" cy="2019507"/>
          </a:xfrm>
          <a:prstGeom prst="rect">
            <a:avLst/>
          </a:prstGeom>
        </p:spPr>
      </p:pic>
      <p:pic>
        <p:nvPicPr>
          <p:cNvPr id="10" name="Объект 7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626" y="3036455"/>
            <a:ext cx="2190750" cy="2905125"/>
          </a:xfrm>
        </p:spPr>
      </p:pic>
      <p:sp>
        <p:nvSpPr>
          <p:cNvPr id="3" name="TextBox 2"/>
          <p:cNvSpPr txBox="1"/>
          <p:nvPr/>
        </p:nvSpPr>
        <p:spPr>
          <a:xfrm>
            <a:off x="515444" y="3826551"/>
            <a:ext cx="258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«Сава» </a:t>
            </a:r>
            <a:r>
              <a:rPr lang="ru-RU" dirty="0" err="1" smtClean="0"/>
              <a:t>ит</a:t>
            </a:r>
            <a:r>
              <a:rPr lang="ru-RU" dirty="0" smtClean="0"/>
              <a:t> комбинаты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73980" y="5941580"/>
            <a:ext cx="274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«Баш</a:t>
            </a:r>
            <a:r>
              <a:rPr lang="ba-RU" dirty="0" smtClean="0"/>
              <a:t>ҡортостан ҡыҙы» журналы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69436" y="1807044"/>
            <a:ext cx="242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«Беҙҙең өйҙөң йәме» повесы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16274" y="6488668"/>
            <a:ext cx="269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«Еңмеш» кинофильмы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22492" y="5361222"/>
            <a:ext cx="190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«Башҡортостан» гәзите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9508" y="6488668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М.Кәрим</a:t>
            </a:r>
            <a:r>
              <a:rPr lang="ru-RU" dirty="0" smtClean="0"/>
              <a:t>» самолеты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24" y="-749508"/>
            <a:ext cx="2953063" cy="3217524"/>
          </a:xfrm>
        </p:spPr>
        <p:txBody>
          <a:bodyPr>
            <a:normAutofit/>
          </a:bodyPr>
          <a:lstStyle/>
          <a:p>
            <a:r>
              <a:rPr lang="ba-RU" sz="2800" b="1" dirty="0" smtClean="0">
                <a:solidFill>
                  <a:srgbClr val="FF0000"/>
                </a:solidFill>
              </a:rPr>
              <a:t>Минең Башҡортостаным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LENOVO\Desktop\Матер р.гр.-2014\7.Доп.материалы. Литер. Карта\карты\bashkortostan-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9787" y="459030"/>
            <a:ext cx="5992426" cy="6398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26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тер р.гр.-2014\страна\_svkmadednk_ejw_128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8" y="0"/>
            <a:ext cx="9978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4" y="4760102"/>
            <a:ext cx="1593119" cy="1992242"/>
          </a:xfrm>
          <a:prstGeom prst="rect">
            <a:avLst/>
          </a:prstGeom>
        </p:spPr>
      </p:pic>
      <p:pic>
        <p:nvPicPr>
          <p:cNvPr id="4" name="Picture 2" descr="D:\LENOVO\Downloads\0039-039-Tujmaz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39" y="2401837"/>
            <a:ext cx="1975148" cy="14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79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04968"/>
            <a:ext cx="12034175" cy="231318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ba-RU" sz="3600" b="1" i="1" dirty="0" smtClean="0">
                <a:solidFill>
                  <a:srgbClr val="FF0000"/>
                </a:solidFill>
              </a:rPr>
              <a:t/>
            </a:r>
            <a:br>
              <a:rPr lang="ba-RU" sz="3600" b="1" i="1" dirty="0" smtClean="0">
                <a:solidFill>
                  <a:srgbClr val="FF0000"/>
                </a:solidFill>
              </a:rPr>
            </a:br>
            <a:r>
              <a:rPr lang="ba-RU" sz="3600" b="1" i="1" dirty="0" smtClean="0">
                <a:solidFill>
                  <a:srgbClr val="FF0000"/>
                </a:solidFill>
              </a:rPr>
              <a:t>Яңғыҙлыҡ исемдәрҙең күбеһе-топонимдар булалар.</a:t>
            </a:r>
            <a:br>
              <a:rPr lang="ba-RU" sz="3600" b="1" i="1" dirty="0" smtClean="0">
                <a:solidFill>
                  <a:srgbClr val="FF0000"/>
                </a:solidFill>
              </a:rPr>
            </a:br>
            <a:r>
              <a:rPr lang="ba-RU" sz="3600" b="1" i="1" dirty="0" smtClean="0">
                <a:solidFill>
                  <a:srgbClr val="FF0000"/>
                </a:solidFill>
              </a:rPr>
              <a:t>Топоним  ул- географик объект исеме, атамаһы</a:t>
            </a:r>
            <a:br>
              <a:rPr lang="ba-RU" sz="3600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51379" y="2326831"/>
            <a:ext cx="9294126" cy="4347148"/>
          </a:xfrm>
        </p:spPr>
        <p:txBody>
          <a:bodyPr>
            <a:noAutofit/>
          </a:bodyPr>
          <a:lstStyle/>
          <a:p>
            <a:r>
              <a:rPr lang="ba-RU" sz="3600" b="1" dirty="0" smtClean="0">
                <a:solidFill>
                  <a:srgbClr val="FF0000"/>
                </a:solidFill>
              </a:rPr>
              <a:t>Топонимика</a:t>
            </a:r>
            <a:r>
              <a:rPr lang="ba-RU" sz="3600" b="1" dirty="0" smtClean="0"/>
              <a:t> фәне гидронимдар (йылға исемдәре)</a:t>
            </a:r>
          </a:p>
          <a:p>
            <a:r>
              <a:rPr lang="ba-RU" sz="3600" b="1" dirty="0"/>
              <a:t>о</a:t>
            </a:r>
            <a:r>
              <a:rPr lang="ba-RU" sz="3600" b="1" dirty="0" smtClean="0"/>
              <a:t>йконимдар (ауыл исемдәре)</a:t>
            </a:r>
          </a:p>
          <a:p>
            <a:r>
              <a:rPr lang="ba-RU" sz="3600" b="1" dirty="0"/>
              <a:t>у</a:t>
            </a:r>
            <a:r>
              <a:rPr lang="ba-RU" sz="3600" b="1" dirty="0" smtClean="0"/>
              <a:t>рбанонимдар(ҡала объекттары)</a:t>
            </a:r>
          </a:p>
          <a:p>
            <a:r>
              <a:rPr lang="ba-RU" sz="3600" b="1" dirty="0"/>
              <a:t>о</a:t>
            </a:r>
            <a:r>
              <a:rPr lang="ba-RU" sz="3600" b="1" dirty="0" smtClean="0"/>
              <a:t>ронимдар (тау исемдәре) </a:t>
            </a:r>
            <a:r>
              <a:rPr lang="ba-RU" sz="3600" b="1" dirty="0" smtClean="0">
                <a:solidFill>
                  <a:srgbClr val="FF0000"/>
                </a:solidFill>
              </a:rPr>
              <a:t>исемдәрен өйрәнә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5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09597"/>
          </a:xfrm>
        </p:spPr>
        <p:txBody>
          <a:bodyPr>
            <a:normAutofit/>
          </a:bodyPr>
          <a:lstStyle/>
          <a:p>
            <a:r>
              <a:rPr lang="ba-RU" b="1" i="1" dirty="0" smtClean="0">
                <a:solidFill>
                  <a:srgbClr val="FF0000"/>
                </a:solidFill>
              </a:rPr>
              <a:t>Исемдәрҙә ил тарихы...</a:t>
            </a:r>
            <a:br>
              <a:rPr lang="ba-RU" b="1" i="1" dirty="0" smtClean="0">
                <a:solidFill>
                  <a:srgbClr val="FF0000"/>
                </a:solidFill>
              </a:rPr>
            </a:br>
            <a:r>
              <a:rPr lang="ba-RU" sz="3200" b="1" i="1" dirty="0">
                <a:solidFill>
                  <a:srgbClr val="FF0000"/>
                </a:solidFill>
              </a:rPr>
              <a:t>Туймазы районы топонимдары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6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1445"/>
            <a:ext cx="10515600" cy="1787856"/>
          </a:xfrm>
        </p:spPr>
        <p:txBody>
          <a:bodyPr>
            <a:normAutofit fontScale="90000"/>
          </a:bodyPr>
          <a:lstStyle/>
          <a:p>
            <a:pPr algn="ctr"/>
            <a:r>
              <a:rPr lang="ba-RU" sz="3600" b="1" i="1" dirty="0" smtClean="0">
                <a:solidFill>
                  <a:srgbClr val="FF0000"/>
                </a:solidFill>
              </a:rPr>
              <a:t/>
            </a:r>
            <a:br>
              <a:rPr lang="ba-RU" sz="3600" b="1" i="1" dirty="0" smtClean="0">
                <a:solidFill>
                  <a:srgbClr val="FF0000"/>
                </a:solidFill>
              </a:rPr>
            </a:br>
            <a:r>
              <a:rPr lang="ba-RU" sz="3600" b="1" i="1" dirty="0" smtClean="0">
                <a:solidFill>
                  <a:srgbClr val="FF0000"/>
                </a:solidFill>
              </a:rPr>
              <a:t>Туймазы </a:t>
            </a:r>
            <a:r>
              <a:rPr lang="ba-RU" sz="3600" b="1" i="1" dirty="0">
                <a:solidFill>
                  <a:srgbClr val="FF0000"/>
                </a:solidFill>
              </a:rPr>
              <a:t>районы йылғалары</a:t>
            </a:r>
            <a:r>
              <a:rPr lang="ba-RU" dirty="0"/>
              <a:t> </a:t>
            </a:r>
            <a:r>
              <a:rPr lang="ba-RU" dirty="0" smtClean="0"/>
              <a:t/>
            </a:r>
            <a:br>
              <a:rPr lang="ba-RU" dirty="0" smtClean="0"/>
            </a:br>
            <a:r>
              <a:rPr lang="ba-RU" b="1" i="1" dirty="0" smtClean="0">
                <a:solidFill>
                  <a:srgbClr val="FF0000"/>
                </a:solidFill>
              </a:rPr>
              <a:t>Ыҡ</a:t>
            </a:r>
            <a:r>
              <a:rPr lang="ba-RU" b="1" i="1" dirty="0">
                <a:solidFill>
                  <a:srgbClr val="FF0000"/>
                </a:solidFill>
              </a:rPr>
              <a:t>, Өсән, Нөгөш, Кендек, Соҡаҙы, Бишенде</a:t>
            </a:r>
            <a:r>
              <a:rPr lang="ru-RU" dirty="0"/>
              <a:t/>
            </a:r>
            <a:br>
              <a:rPr lang="ru-RU" dirty="0"/>
            </a:br>
            <a:r>
              <a:rPr lang="ba-RU" dirty="0"/>
              <a:t/>
            </a:r>
            <a:br>
              <a:rPr lang="ba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5" y="2333767"/>
            <a:ext cx="7219665" cy="3748088"/>
          </a:xfrm>
        </p:spPr>
      </p:pic>
    </p:spTree>
    <p:extLst>
      <p:ext uri="{BB962C8B-B14F-4D97-AF65-F5344CB8AC3E}">
        <p14:creationId xmlns:p14="http://schemas.microsoft.com/office/powerpoint/2010/main" val="187696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</a:rPr>
              <a:t>Башҡортостан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ынйыһы</a:t>
            </a:r>
            <a:r>
              <a:rPr lang="ru-RU" sz="4000" b="1" i="1" dirty="0" smtClean="0">
                <a:solidFill>
                  <a:srgbClr val="FF0000"/>
                </a:solidFill>
              </a:rPr>
              <a:t> –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Ҡандракүл</a:t>
            </a:r>
            <a:r>
              <a:rPr lang="ru-RU" sz="4000" b="1" i="1" dirty="0" smtClean="0">
                <a:solidFill>
                  <a:srgbClr val="FF0000"/>
                </a:solidFill>
              </a:rPr>
              <a:t>.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3200" b="1" i="1" dirty="0" err="1" smtClean="0">
                <a:solidFill>
                  <a:srgbClr val="FF0000"/>
                </a:solidFill>
              </a:rPr>
              <a:t>Унда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тәбиғәт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паркы</a:t>
            </a:r>
            <a:r>
              <a:rPr lang="ru-RU" sz="3200" b="1" i="1" dirty="0" smtClean="0">
                <a:solidFill>
                  <a:srgbClr val="FF0000"/>
                </a:solidFill>
              </a:rPr>
              <a:t> бар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6833"/>
            <a:ext cx="10515600" cy="4328922"/>
          </a:xfrm>
        </p:spPr>
      </p:pic>
    </p:spTree>
    <p:extLst>
      <p:ext uri="{BB962C8B-B14F-4D97-AF65-F5344CB8AC3E}">
        <p14:creationId xmlns:p14="http://schemas.microsoft.com/office/powerpoint/2010/main" val="251042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05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Туймазы </a:t>
            </a:r>
            <a:r>
              <a:rPr lang="ru-RU" sz="3200" b="1" dirty="0" err="1" smtClean="0">
                <a:solidFill>
                  <a:srgbClr val="FF0000"/>
                </a:solidFill>
              </a:rPr>
              <a:t>районында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</a:rPr>
              <a:t>тауҙар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4000" b="1" i="1" dirty="0" err="1" smtClean="0">
                <a:solidFill>
                  <a:srgbClr val="FF0000"/>
                </a:solidFill>
              </a:rPr>
              <a:t>Райман</a:t>
            </a:r>
            <a:r>
              <a:rPr lang="ru-RU" sz="4000" b="1" i="1" dirty="0">
                <a:solidFill>
                  <a:srgbClr val="FF0000"/>
                </a:solidFill>
              </a:rPr>
              <a:t>, </a:t>
            </a:r>
            <a:r>
              <a:rPr lang="ru-RU" sz="4000" b="1" i="1" dirty="0" err="1">
                <a:solidFill>
                  <a:srgbClr val="FF0000"/>
                </a:solidFill>
              </a:rPr>
              <a:t>Нарыштау</a:t>
            </a:r>
            <a:r>
              <a:rPr lang="ru-RU" sz="4000" b="1" i="1" dirty="0">
                <a:solidFill>
                  <a:srgbClr val="FF0000"/>
                </a:solidFill>
              </a:rPr>
              <a:t>, </a:t>
            </a:r>
            <a:r>
              <a:rPr lang="ru-RU" sz="4000" b="1" i="1" dirty="0" err="1">
                <a:solidFill>
                  <a:srgbClr val="FF0000"/>
                </a:solidFill>
              </a:rPr>
              <a:t>Гөлбикә</a:t>
            </a:r>
            <a:r>
              <a:rPr lang="ru-RU" sz="4000" b="1" i="1" dirty="0">
                <a:solidFill>
                  <a:srgbClr val="FF0000"/>
                </a:solidFill>
              </a:rPr>
              <a:t>, </a:t>
            </a:r>
            <a:r>
              <a:rPr lang="ru-RU" sz="4000" b="1" i="1" dirty="0" err="1">
                <a:solidFill>
                  <a:srgbClr val="FF0000"/>
                </a:solidFill>
              </a:rPr>
              <a:t>Ҡыҙылтау</a:t>
            </a:r>
            <a:r>
              <a:rPr lang="ru-RU" sz="4000" b="1" i="1" dirty="0">
                <a:solidFill>
                  <a:srgbClr val="FF0000"/>
                </a:solidFill>
              </a:rPr>
              <a:t>, </a:t>
            </a:r>
            <a:r>
              <a:rPr lang="ru-RU" sz="4000" b="1" i="1" dirty="0" err="1">
                <a:solidFill>
                  <a:srgbClr val="FF0000"/>
                </a:solidFill>
              </a:rPr>
              <a:t>Төләймән</a:t>
            </a:r>
            <a:r>
              <a:rPr lang="ru-RU" sz="4000" b="1" i="1" dirty="0">
                <a:solidFill>
                  <a:srgbClr val="FF0000"/>
                </a:solidFill>
              </a:rPr>
              <a:t>, </a:t>
            </a:r>
            <a:r>
              <a:rPr lang="ru-RU" sz="4000" b="1" i="1" dirty="0" err="1">
                <a:solidFill>
                  <a:srgbClr val="FF0000"/>
                </a:solidFill>
              </a:rPr>
              <a:t>Сапатау</a:t>
            </a:r>
            <a:r>
              <a:rPr lang="ru-RU" sz="4000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2415654"/>
            <a:ext cx="6922641" cy="3712191"/>
          </a:xfrm>
        </p:spPr>
      </p:pic>
    </p:spTree>
    <p:extLst>
      <p:ext uri="{BB962C8B-B14F-4D97-AF65-F5344CB8AC3E}">
        <p14:creationId xmlns:p14="http://schemas.microsoft.com/office/powerpoint/2010/main" val="37080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a-RU" sz="3200" b="1" dirty="0" smtClean="0">
                <a:solidFill>
                  <a:srgbClr val="FF0000"/>
                </a:solidFill>
              </a:rPr>
              <a:t>Шарлауыҡ</a:t>
            </a:r>
            <a:r>
              <a:rPr lang="ba-RU" b="1" i="1" dirty="0" smtClean="0">
                <a:solidFill>
                  <a:srgbClr val="FF0000"/>
                </a:solidFill>
              </a:rPr>
              <a:t/>
            </a:r>
            <a:br>
              <a:rPr lang="ba-RU" b="1" i="1" dirty="0" smtClean="0">
                <a:solidFill>
                  <a:srgbClr val="FF0000"/>
                </a:solidFill>
              </a:rPr>
            </a:br>
            <a:r>
              <a:rPr lang="ba-RU" sz="4000" b="1" i="1" dirty="0" smtClean="0">
                <a:solidFill>
                  <a:srgbClr val="FF0000"/>
                </a:solidFill>
              </a:rPr>
              <a:t>Шумилов шарлауығы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1996"/>
            <a:ext cx="5181600" cy="3872398"/>
          </a:xfrm>
        </p:spPr>
      </p:pic>
    </p:spTree>
    <p:extLst>
      <p:ext uri="{BB962C8B-B14F-4D97-AF65-F5344CB8AC3E}">
        <p14:creationId xmlns:p14="http://schemas.microsoft.com/office/powerpoint/2010/main" val="247624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38062" y="1122363"/>
            <a:ext cx="11384246" cy="2387600"/>
          </a:xfrm>
        </p:spPr>
        <p:txBody>
          <a:bodyPr>
            <a:normAutofit fontScale="90000"/>
          </a:bodyPr>
          <a:lstStyle/>
          <a:p>
            <a:r>
              <a:rPr lang="ba-RU" sz="2800" b="1" i="1" dirty="0" smtClean="0"/>
              <a:t>Дәрестең темаһы</a:t>
            </a:r>
            <a:r>
              <a:rPr lang="ba-RU" sz="2800" b="1" i="1" dirty="0"/>
              <a:t>. </a:t>
            </a:r>
            <a:r>
              <a:rPr lang="ba-RU" sz="2800" b="1" i="1" dirty="0" smtClean="0"/>
              <a:t/>
            </a:r>
            <a:br>
              <a:rPr lang="ba-RU" sz="2800" b="1" i="1" dirty="0" smtClean="0"/>
            </a:br>
            <a:r>
              <a:rPr lang="ba-RU" sz="4000" b="1" i="1" dirty="0"/>
              <a:t/>
            </a:r>
            <a:br>
              <a:rPr lang="ba-RU" sz="4000" b="1" i="1" dirty="0"/>
            </a:br>
            <a:r>
              <a:rPr lang="ba-RU" sz="4900" b="1" dirty="0" smtClean="0">
                <a:solidFill>
                  <a:srgbClr val="FF0000"/>
                </a:solidFill>
              </a:rPr>
              <a:t>Минең тыуған ерем.</a:t>
            </a:r>
            <a:r>
              <a:rPr lang="ba-RU" sz="4900" b="1" dirty="0" smtClean="0"/>
              <a:t/>
            </a:r>
            <a:br>
              <a:rPr lang="ba-RU" sz="4900" b="1" dirty="0" smtClean="0"/>
            </a:br>
            <a:r>
              <a:rPr lang="ba-RU" sz="4900" b="1" i="1" dirty="0" smtClean="0"/>
              <a:t/>
            </a:r>
            <a:br>
              <a:rPr lang="ba-RU" sz="4900" b="1" i="1" dirty="0" smtClean="0"/>
            </a:br>
            <a:r>
              <a:rPr lang="ba-RU" sz="4900" b="1" dirty="0" smtClean="0">
                <a:solidFill>
                  <a:srgbClr val="FF0000"/>
                </a:solidFill>
              </a:rPr>
              <a:t>Яңғыҙлыҡ һәм уртаҡлыҡ исемдәр</a:t>
            </a:r>
            <a:endParaRPr lang="ru-RU" sz="4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0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a-RU" sz="3600" b="1" i="1" dirty="0">
                <a:solidFill>
                  <a:srgbClr val="FF0000"/>
                </a:solidFill>
              </a:rPr>
              <a:t>Мәмерйәләр </a:t>
            </a:r>
            <a:r>
              <a:rPr lang="ba-RU" b="1" i="1" dirty="0" smtClean="0">
                <a:solidFill>
                  <a:srgbClr val="FF0000"/>
                </a:solidFill>
              </a:rPr>
              <a:t/>
            </a:r>
            <a:br>
              <a:rPr lang="ba-RU" b="1" i="1" dirty="0" smtClean="0">
                <a:solidFill>
                  <a:srgbClr val="FF0000"/>
                </a:solidFill>
              </a:rPr>
            </a:br>
            <a:r>
              <a:rPr lang="ba-RU" b="1" i="1" dirty="0" smtClean="0">
                <a:solidFill>
                  <a:srgbClr val="FF0000"/>
                </a:solidFill>
              </a:rPr>
              <a:t>Һыулы</a:t>
            </a:r>
            <a:r>
              <a:rPr lang="ba-RU" b="1" i="1" dirty="0">
                <a:solidFill>
                  <a:srgbClr val="FF0000"/>
                </a:solidFill>
              </a:rPr>
              <a:t>, Боҙло, </a:t>
            </a:r>
            <a:r>
              <a:rPr lang="ba-RU" b="1" i="1" dirty="0" smtClean="0">
                <a:solidFill>
                  <a:srgbClr val="FF0000"/>
                </a:solidFill>
              </a:rPr>
              <a:t>Яңы(Керәҫтишек).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18747"/>
            <a:ext cx="5466512" cy="375821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8" y="2698230"/>
            <a:ext cx="5526759" cy="29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6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3800"/>
          </a:xfrm>
        </p:spPr>
        <p:txBody>
          <a:bodyPr/>
          <a:lstStyle/>
          <a:p>
            <a:pPr algn="ctr"/>
            <a:r>
              <a:rPr lang="ba-RU" sz="3200" b="1" dirty="0" smtClean="0">
                <a:solidFill>
                  <a:srgbClr val="FF0000"/>
                </a:solidFill>
              </a:rPr>
              <a:t>Һаҙлыҡтар</a:t>
            </a:r>
            <a:r>
              <a:rPr lang="ba-RU" b="1" dirty="0" smtClean="0">
                <a:solidFill>
                  <a:srgbClr val="FF0000"/>
                </a:solidFill>
              </a:rPr>
              <a:t/>
            </a:r>
            <a:br>
              <a:rPr lang="ba-RU" b="1" dirty="0" smtClean="0">
                <a:solidFill>
                  <a:srgbClr val="FF0000"/>
                </a:solidFill>
              </a:rPr>
            </a:br>
            <a:r>
              <a:rPr lang="ba-RU" sz="4000" b="1" i="1" dirty="0" smtClean="0">
                <a:solidFill>
                  <a:srgbClr val="FF0000"/>
                </a:solidFill>
              </a:rPr>
              <a:t>Азамат</a:t>
            </a:r>
            <a:r>
              <a:rPr lang="ba-RU" sz="4000" b="1" i="1" dirty="0">
                <a:solidFill>
                  <a:srgbClr val="FF0000"/>
                </a:solidFill>
              </a:rPr>
              <a:t>, Сереккүл, Ҡайынкүл,Буҙбейә.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97" y="1769691"/>
            <a:ext cx="7415610" cy="4736040"/>
          </a:xfrm>
        </p:spPr>
      </p:pic>
    </p:spTree>
    <p:extLst>
      <p:ext uri="{BB962C8B-B14F-4D97-AF65-F5344CB8AC3E}">
        <p14:creationId xmlns:p14="http://schemas.microsoft.com/office/powerpoint/2010/main" val="1244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33113"/>
            <a:ext cx="12192000" cy="1886756"/>
          </a:xfrm>
        </p:spPr>
        <p:txBody>
          <a:bodyPr>
            <a:normAutofit fontScale="90000"/>
          </a:bodyPr>
          <a:lstStyle/>
          <a:p>
            <a:pPr algn="ctr"/>
            <a:r>
              <a:rPr lang="ba-RU" sz="4000" b="1" dirty="0" smtClean="0">
                <a:solidFill>
                  <a:srgbClr val="FF0000"/>
                </a:solidFill>
              </a:rPr>
              <a:t>Ауыл </a:t>
            </a:r>
            <a:r>
              <a:rPr lang="ba-RU" sz="4000" b="1" dirty="0">
                <a:solidFill>
                  <a:srgbClr val="FF0000"/>
                </a:solidFill>
              </a:rPr>
              <a:t>исемдәре</a:t>
            </a:r>
            <a:br>
              <a:rPr lang="ba-RU" sz="4000" b="1" dirty="0">
                <a:solidFill>
                  <a:srgbClr val="FF0000"/>
                </a:solidFill>
              </a:rPr>
            </a:br>
            <a:r>
              <a:rPr lang="ba-RU" b="1" i="1" dirty="0">
                <a:solidFill>
                  <a:srgbClr val="FF0000"/>
                </a:solidFill>
              </a:rPr>
              <a:t>Йәрмөхәмәт, Үрмәкәй, Собханғол, Бикмәт, Бишҡурай, Түбәнге Бишенде, Кәкребаш, </a:t>
            </a:r>
            <a:r>
              <a:rPr lang="ba-RU" b="1" i="1" dirty="0" smtClean="0">
                <a:solidFill>
                  <a:srgbClr val="FF0000"/>
                </a:solidFill>
              </a:rPr>
              <a:t>Ҡарамалы-Ғөбәй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68" y="2019869"/>
            <a:ext cx="8790020" cy="4500744"/>
          </a:xfrm>
        </p:spPr>
      </p:pic>
    </p:spTree>
    <p:extLst>
      <p:ext uri="{BB962C8B-B14F-4D97-AF65-F5344CB8AC3E}">
        <p14:creationId xmlns:p14="http://schemas.microsoft.com/office/powerpoint/2010/main" val="60551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Мине</a:t>
            </a:r>
            <a:r>
              <a:rPr lang="ba-RU" b="1" i="1" dirty="0" smtClean="0">
                <a:solidFill>
                  <a:srgbClr val="FF0000"/>
                </a:solidFill>
              </a:rPr>
              <a:t>ң тыуған ерем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9059" cy="4351338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200" b="1" dirty="0" smtClean="0"/>
              <a:t>Мин </a:t>
            </a:r>
            <a:r>
              <a:rPr lang="ru-RU" sz="3200" b="1" dirty="0"/>
              <a:t>... </a:t>
            </a:r>
            <a:r>
              <a:rPr lang="ru-RU" sz="3200" b="1" dirty="0" err="1"/>
              <a:t>районында</a:t>
            </a:r>
            <a:r>
              <a:rPr lang="ru-RU" sz="3200" b="1" dirty="0"/>
              <a:t> ... </a:t>
            </a:r>
            <a:r>
              <a:rPr lang="ru-RU" sz="3200" b="1" dirty="0" err="1"/>
              <a:t>ауылында</a:t>
            </a:r>
            <a:r>
              <a:rPr lang="ru-RU" sz="3200" b="1" dirty="0"/>
              <a:t> </a:t>
            </a:r>
            <a:r>
              <a:rPr lang="ru-RU" sz="3200" b="1" dirty="0" err="1" smtClean="0"/>
              <a:t>йәшәйем</a:t>
            </a:r>
            <a:r>
              <a:rPr lang="ru-RU" sz="3200" b="1" dirty="0" smtClean="0"/>
              <a:t>. 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</a:t>
            </a:r>
            <a:r>
              <a:rPr lang="ru-RU" sz="3200" b="1" dirty="0" err="1" smtClean="0"/>
              <a:t>Беҙҙең</a:t>
            </a:r>
            <a:r>
              <a:rPr lang="ru-RU" sz="3200" b="1" dirty="0" smtClean="0"/>
              <a:t> </a:t>
            </a:r>
            <a:r>
              <a:rPr lang="ru-RU" sz="3200" b="1" dirty="0" err="1"/>
              <a:t>ауыл</a:t>
            </a:r>
            <a:r>
              <a:rPr lang="ru-RU" sz="3200" b="1" dirty="0"/>
              <a:t> </a:t>
            </a:r>
            <a:r>
              <a:rPr lang="ru-RU" sz="3200" b="1" dirty="0" err="1"/>
              <a:t>йәмле</a:t>
            </a:r>
            <a:r>
              <a:rPr lang="ru-RU" sz="3200" b="1" dirty="0"/>
              <a:t> </a:t>
            </a:r>
            <a:r>
              <a:rPr lang="ru-RU" sz="3200" b="1" dirty="0" err="1"/>
              <a:t>урында</a:t>
            </a:r>
            <a:r>
              <a:rPr lang="ru-RU" sz="3200" b="1" dirty="0"/>
              <a:t> </a:t>
            </a:r>
            <a:r>
              <a:rPr lang="ru-RU" sz="3200" b="1" dirty="0" err="1"/>
              <a:t>урынлашҡан</a:t>
            </a:r>
            <a:r>
              <a:rPr lang="ru-RU" sz="3200" b="1" dirty="0"/>
              <a:t>.  </a:t>
            </a:r>
            <a:r>
              <a:rPr lang="ru-RU" sz="3200" b="1" dirty="0" err="1"/>
              <a:t>Эргәлә</a:t>
            </a:r>
            <a:r>
              <a:rPr lang="ru-RU" sz="3200" b="1" dirty="0"/>
              <a:t> ... </a:t>
            </a:r>
            <a:r>
              <a:rPr lang="ru-RU" sz="3200" b="1" dirty="0" err="1"/>
              <a:t>йылғаһы</a:t>
            </a:r>
            <a:r>
              <a:rPr lang="ru-RU" sz="3200" b="1" dirty="0"/>
              <a:t> </a:t>
            </a:r>
            <a:r>
              <a:rPr lang="ru-RU" sz="3200" b="1" dirty="0" err="1"/>
              <a:t>аға</a:t>
            </a:r>
            <a:r>
              <a:rPr lang="ru-RU" sz="3200" b="1" dirty="0"/>
              <a:t>, ... </a:t>
            </a:r>
            <a:r>
              <a:rPr lang="ru-RU" sz="3200" b="1" dirty="0" err="1"/>
              <a:t>тауҙары</a:t>
            </a:r>
            <a:r>
              <a:rPr lang="ru-RU" sz="3200" b="1" dirty="0"/>
              <a:t> </a:t>
            </a:r>
            <a:r>
              <a:rPr lang="ru-RU" sz="3200" b="1" dirty="0" err="1"/>
              <a:t>теҙелгән</a:t>
            </a:r>
            <a:r>
              <a:rPr lang="ru-RU" sz="3200" b="1" dirty="0"/>
              <a:t>, </a:t>
            </a:r>
            <a:r>
              <a:rPr lang="ru-RU" sz="3200" b="1" dirty="0" err="1"/>
              <a:t>матур</a:t>
            </a:r>
            <a:r>
              <a:rPr lang="ru-RU" sz="3200" b="1" dirty="0"/>
              <a:t> </a:t>
            </a:r>
            <a:r>
              <a:rPr lang="ru-RU" sz="3200" b="1" dirty="0" err="1"/>
              <a:t>урмандар</a:t>
            </a:r>
            <a:r>
              <a:rPr lang="ru-RU" sz="3200" b="1" dirty="0"/>
              <a:t>, </a:t>
            </a:r>
            <a:r>
              <a:rPr lang="ru-RU" sz="3200" b="1" dirty="0" err="1"/>
              <a:t>туғайҙар</a:t>
            </a:r>
            <a:r>
              <a:rPr lang="ru-RU" sz="3200" b="1" dirty="0"/>
              <a:t> бар. </a:t>
            </a:r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</a:t>
            </a:r>
            <a:r>
              <a:rPr lang="ru-RU" sz="3200" b="1" dirty="0" err="1"/>
              <a:t>Беҙҙең</a:t>
            </a:r>
            <a:r>
              <a:rPr lang="ru-RU" sz="3200" b="1" dirty="0"/>
              <a:t> </a:t>
            </a:r>
            <a:r>
              <a:rPr lang="ru-RU" sz="3200" b="1" dirty="0" err="1"/>
              <a:t>ауылда</a:t>
            </a:r>
            <a:r>
              <a:rPr lang="ru-RU" sz="3200" b="1" dirty="0"/>
              <a:t> </a:t>
            </a:r>
            <a:r>
              <a:rPr lang="ru-RU" sz="3200" b="1" dirty="0" err="1"/>
              <a:t>яҡынса</a:t>
            </a:r>
            <a:r>
              <a:rPr lang="ru-RU" sz="3200" b="1" dirty="0"/>
              <a:t> ... </a:t>
            </a:r>
            <a:r>
              <a:rPr lang="ru-RU" sz="3200" b="1" dirty="0" err="1"/>
              <a:t>кеше</a:t>
            </a:r>
            <a:r>
              <a:rPr lang="ru-RU" sz="3200" b="1" dirty="0"/>
              <a:t> </a:t>
            </a:r>
            <a:r>
              <a:rPr lang="ru-RU" sz="3200" b="1" dirty="0" err="1"/>
              <a:t>йәшәй</a:t>
            </a:r>
            <a:r>
              <a:rPr lang="ru-RU" sz="3200" b="1" dirty="0"/>
              <a:t>.  </a:t>
            </a:r>
            <a:r>
              <a:rPr lang="ru-RU" sz="3200" b="1" dirty="0" err="1"/>
              <a:t>Ауылдаштарым</a:t>
            </a:r>
            <a:r>
              <a:rPr lang="ru-RU" sz="3200" b="1" dirty="0"/>
              <a:t> - 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эшсән</a:t>
            </a:r>
            <a:r>
              <a:rPr lang="ru-RU" sz="3200" b="1" dirty="0" smtClean="0"/>
              <a:t> </a:t>
            </a:r>
            <a:r>
              <a:rPr lang="ru-RU" sz="3200" b="1" dirty="0"/>
              <a:t>(...) </a:t>
            </a:r>
            <a:r>
              <a:rPr lang="ru-RU" sz="3200" b="1" dirty="0" err="1"/>
              <a:t>кешеләр</a:t>
            </a:r>
            <a:r>
              <a:rPr lang="ru-RU" sz="3200" b="1" dirty="0"/>
              <a:t>.  </a:t>
            </a:r>
            <a:r>
              <a:rPr lang="ru-RU" sz="3200" b="1" dirty="0" err="1"/>
              <a:t>Билдәле</a:t>
            </a:r>
            <a:r>
              <a:rPr lang="ru-RU" sz="3200" b="1" dirty="0"/>
              <a:t> </a:t>
            </a:r>
            <a:r>
              <a:rPr lang="ru-RU" sz="3200" b="1" dirty="0" err="1"/>
              <a:t>кешеләр</a:t>
            </a:r>
            <a:r>
              <a:rPr lang="ru-RU" sz="3200" b="1" dirty="0"/>
              <a:t> </a:t>
            </a:r>
            <a:r>
              <a:rPr lang="ru-RU" sz="3200" b="1" dirty="0" err="1"/>
              <a:t>ҙә</a:t>
            </a:r>
            <a:r>
              <a:rPr lang="ru-RU" sz="3200" b="1" dirty="0"/>
              <a:t> бар:...  . 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Ауылда</a:t>
            </a:r>
            <a:r>
              <a:rPr lang="ru-RU" sz="3200" b="1" dirty="0" smtClean="0"/>
              <a:t> </a:t>
            </a:r>
            <a:r>
              <a:rPr lang="ru-RU" sz="3200" b="1" dirty="0" err="1"/>
              <a:t>Мәҙәниәт</a:t>
            </a:r>
            <a:r>
              <a:rPr lang="ru-RU" sz="3200" b="1" dirty="0"/>
              <a:t> </a:t>
            </a:r>
            <a:r>
              <a:rPr lang="ru-RU" sz="3200" b="1" dirty="0" err="1"/>
              <a:t>йорто</a:t>
            </a:r>
            <a:r>
              <a:rPr lang="ru-RU" sz="3200" b="1" dirty="0"/>
              <a:t>(клуб) </a:t>
            </a:r>
            <a:r>
              <a:rPr lang="ru-RU" sz="3200" b="1" dirty="0" err="1"/>
              <a:t>эшләй</a:t>
            </a:r>
            <a:r>
              <a:rPr lang="ru-RU" sz="3200" b="1" dirty="0"/>
              <a:t>. </a:t>
            </a:r>
            <a:r>
              <a:rPr lang="ru-RU" sz="3200" b="1" dirty="0" err="1"/>
              <a:t>Унда</a:t>
            </a:r>
            <a:r>
              <a:rPr lang="ru-RU" sz="3200" b="1" dirty="0"/>
              <a:t> </a:t>
            </a:r>
            <a:r>
              <a:rPr lang="ru-RU" sz="3200" b="1" dirty="0" err="1"/>
              <a:t>концерттар</a:t>
            </a:r>
            <a:r>
              <a:rPr lang="ru-RU" sz="3200" b="1" dirty="0"/>
              <a:t> (...) </a:t>
            </a:r>
            <a:r>
              <a:rPr lang="ru-RU" sz="3200" b="1" dirty="0" err="1"/>
              <a:t>була</a:t>
            </a:r>
            <a:r>
              <a:rPr lang="ru-RU" sz="3200" b="1" dirty="0"/>
              <a:t>.  </a:t>
            </a:r>
            <a:r>
              <a:rPr lang="ru-RU" sz="3200" b="1" dirty="0" err="1"/>
              <a:t>Балалар</a:t>
            </a:r>
            <a:r>
              <a:rPr lang="ru-RU" sz="3200" b="1" dirty="0"/>
              <a:t> </a:t>
            </a:r>
            <a:r>
              <a:rPr lang="ru-RU" sz="3200" b="1" dirty="0" err="1"/>
              <a:t>мәктәптә</a:t>
            </a:r>
            <a:r>
              <a:rPr lang="ru-RU" sz="3200" b="1" dirty="0"/>
              <a:t> </a:t>
            </a:r>
            <a:r>
              <a:rPr lang="ru-RU" sz="3200" b="1" dirty="0" err="1"/>
              <a:t>уҡый</a:t>
            </a:r>
            <a:r>
              <a:rPr lang="ru-RU" sz="3200" b="1" dirty="0"/>
              <a:t>... .</a:t>
            </a:r>
          </a:p>
        </p:txBody>
      </p:sp>
    </p:spTree>
    <p:extLst>
      <p:ext uri="{BB962C8B-B14F-4D97-AF65-F5344CB8AC3E}">
        <p14:creationId xmlns:p14="http://schemas.microsoft.com/office/powerpoint/2010/main" val="287428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ownloads\fd6c1bb5b0a1bed64c5dda3726185da3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452" y="149899"/>
            <a:ext cx="2285780" cy="319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96883" y="3600370"/>
            <a:ext cx="2294887" cy="3197408"/>
          </a:xfrm>
          <a:noFill/>
          <a:ln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4" y="256766"/>
            <a:ext cx="2453747" cy="2977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93" y="3420349"/>
            <a:ext cx="2139516" cy="3300024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510809" y="921460"/>
            <a:ext cx="5183188" cy="1344067"/>
          </a:xfrm>
        </p:spPr>
        <p:txBody>
          <a:bodyPr>
            <a:normAutofit/>
          </a:bodyPr>
          <a:lstStyle/>
          <a:p>
            <a:pPr algn="ctr"/>
            <a:r>
              <a:rPr lang="ba-RU" sz="3600" dirty="0" smtClean="0"/>
              <a:t>Туймазы районының билдәле шәхестәре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53" y="3600370"/>
            <a:ext cx="4071195" cy="22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72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ownloads\fd6c1bb5b0a1bed64c5dda3726185da3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452" y="149899"/>
            <a:ext cx="2285780" cy="319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81893" y="3600370"/>
            <a:ext cx="2294887" cy="3197408"/>
          </a:xfrm>
          <a:noFill/>
          <a:ln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4" y="256766"/>
            <a:ext cx="2453747" cy="2977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93" y="3420349"/>
            <a:ext cx="2139516" cy="3300024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604756" y="437806"/>
            <a:ext cx="5183188" cy="261513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ba-RU" sz="3600" dirty="0" smtClean="0"/>
              <a:t>Әмир Арыҫланов, рәссам</a:t>
            </a:r>
          </a:p>
          <a:p>
            <a:pPr algn="ctr"/>
            <a:r>
              <a:rPr lang="ba-RU" sz="3600" dirty="0" smtClean="0"/>
              <a:t>Әкрәм Дауытов, композитор</a:t>
            </a:r>
          </a:p>
          <a:p>
            <a:pPr algn="ctr"/>
            <a:r>
              <a:rPr lang="ba-RU" sz="3600" dirty="0" smtClean="0"/>
              <a:t>Тимер Арыҫлан, шағир</a:t>
            </a:r>
          </a:p>
          <a:p>
            <a:pPr algn="ctr"/>
            <a:r>
              <a:rPr lang="ba-RU" sz="3600" dirty="0" smtClean="0"/>
              <a:t>Әсҡәт Мирзаһитов, драматург</a:t>
            </a:r>
          </a:p>
          <a:p>
            <a:pPr algn="ctr"/>
            <a:r>
              <a:rPr lang="ba-RU" sz="3600" dirty="0" smtClean="0"/>
              <a:t>Альбина Имаева, композитор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53" y="3600370"/>
            <a:ext cx="4071195" cy="22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9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91319" y="300252"/>
            <a:ext cx="10862481" cy="6059606"/>
          </a:xfrm>
        </p:spPr>
        <p:txBody>
          <a:bodyPr>
            <a:normAutofit/>
          </a:bodyPr>
          <a:lstStyle/>
          <a:p>
            <a:pPr lvl="0"/>
            <a:r>
              <a:rPr lang="ba-RU" i="1" dirty="0"/>
              <a:t>Яңғыҙлыҡ һәм уртаҡлыҡ исемдәрҙе айырым бағанаға  яҙығыҙ.</a:t>
            </a:r>
            <a:endParaRPr lang="ru-RU" dirty="0"/>
          </a:p>
          <a:p>
            <a:r>
              <a:rPr lang="ba-RU" i="1" dirty="0"/>
              <a:t>Өлгө:  </a:t>
            </a:r>
            <a:r>
              <a:rPr lang="ba-RU" dirty="0"/>
              <a:t>Яңғыҙлыҡ исем                    уртаҡлыҡ исем</a:t>
            </a:r>
            <a:endParaRPr lang="ru-RU" dirty="0"/>
          </a:p>
          <a:p>
            <a:r>
              <a:rPr lang="ba-RU" dirty="0"/>
              <a:t>                Өфө                                              </a:t>
            </a:r>
            <a:r>
              <a:rPr lang="ba-RU" dirty="0" smtClean="0"/>
              <a:t>ҡала</a:t>
            </a:r>
          </a:p>
          <a:p>
            <a:endParaRPr lang="ru-RU" dirty="0"/>
          </a:p>
          <a:p>
            <a:r>
              <a:rPr lang="ba-RU" sz="3600" dirty="0"/>
              <a:t>Ҡала, өфө,  шаран,  урман,  дим, тау, асылыкүл,  ирәмәл, стәрлетамаҡ, зөһрә, ҡыҙ, башҡортостан уҡытыусыһы, егет, ат, салауат, ҡариҙел, олатай,  айгөл,  ырымбур, урам,  ауыл, төмәнәк,  сәңгелдәк,  ямантау, ҡандракүл, оҙон-оҙаҡ бала саҡ,  район, уҡытыусы.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59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a-RU" b="1" i="1" dirty="0" smtClean="0">
                <a:solidFill>
                  <a:srgbClr val="FF0000"/>
                </a:solidFill>
              </a:rPr>
              <a:t>Исемдәребеҙ ни һөйләй</a:t>
            </a:r>
            <a:br>
              <a:rPr lang="ba-RU" b="1" i="1" dirty="0" smtClean="0">
                <a:solidFill>
                  <a:srgbClr val="FF0000"/>
                </a:solidFill>
              </a:rPr>
            </a:br>
            <a:r>
              <a:rPr lang="ba-RU" b="1" i="1" dirty="0">
                <a:solidFill>
                  <a:srgbClr val="FF0000"/>
                </a:solidFill>
              </a:rPr>
              <a:t> </a:t>
            </a:r>
            <a:r>
              <a:rPr lang="ba-RU" b="1" i="1" dirty="0" smtClean="0">
                <a:solidFill>
                  <a:srgbClr val="FF0000"/>
                </a:solidFill>
              </a:rPr>
              <a:t>                                            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5066675" y="1825625"/>
            <a:ext cx="7125325" cy="4351338"/>
          </a:xfrm>
        </p:spPr>
        <p:txBody>
          <a:bodyPr>
            <a:noAutofit/>
          </a:bodyPr>
          <a:lstStyle/>
          <a:p>
            <a:pPr algn="r"/>
            <a:r>
              <a:rPr lang="ba-RU" sz="3600" b="1" dirty="0"/>
              <a:t>Ҡыҙ бала исемендә  йондоҙ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ba-RU" sz="3600" b="1" dirty="0"/>
              <a:t>б</a:t>
            </a:r>
            <a:r>
              <a:rPr lang="ba-RU" sz="3600" b="1" dirty="0" smtClean="0"/>
              <a:t>алҡышы </a:t>
            </a:r>
            <a:r>
              <a:rPr lang="ba-RU" sz="3600" b="1" dirty="0"/>
              <a:t>йәки сәскә нәфислеге,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ba-RU" sz="3600" b="1" dirty="0"/>
              <a:t>Ир-ат исемендә  ҡылыс сыңы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ba-RU" sz="3600" b="1" dirty="0"/>
              <a:t>Һәм китап аҡылы сағылһын,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ba-RU" sz="3600" b="1" i="1" dirty="0" smtClean="0"/>
              <a:t>Рәсүл </a:t>
            </a:r>
            <a:r>
              <a:rPr lang="ba-RU" sz="3600" b="1" i="1" dirty="0"/>
              <a:t>Ғамзатов</a:t>
            </a:r>
            <a:endParaRPr lang="ru-RU" sz="36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2" y="2293495"/>
            <a:ext cx="6433852" cy="4564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83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345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5" y="2158584"/>
            <a:ext cx="5649445" cy="3762531"/>
          </a:xfrm>
        </p:spPr>
      </p:pic>
      <p:sp>
        <p:nvSpPr>
          <p:cNvPr id="9" name="Прямоугольник 8"/>
          <p:cNvSpPr/>
          <p:nvPr/>
        </p:nvSpPr>
        <p:spPr>
          <a:xfrm>
            <a:off x="584616" y="798573"/>
            <a:ext cx="11332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“Исем кешенең яҙмышына </a:t>
            </a:r>
            <a:r>
              <a:rPr lang="ba-RU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тәьҫир </a:t>
            </a:r>
            <a:r>
              <a:rPr lang="ba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итә, яҙмышын билдәләй”,- тигән ҡараш йәшәгән борон халыҡтарҙа</a:t>
            </a:r>
            <a:r>
              <a:rPr lang="ba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7645" y="2130367"/>
            <a:ext cx="54295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3200" b="1" dirty="0" smtClean="0"/>
              <a:t>Хәҙер  балаға </a:t>
            </a:r>
            <a:r>
              <a:rPr lang="ba-RU" sz="3200" b="1" dirty="0"/>
              <a:t>ата-әсәһе исем </a:t>
            </a:r>
            <a:r>
              <a:rPr lang="ba-RU" sz="3200" b="1" dirty="0" smtClean="0"/>
              <a:t>уйлағанда,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a-RU" sz="3200" b="1" dirty="0" smtClean="0"/>
              <a:t> уның </a:t>
            </a:r>
            <a:r>
              <a:rPr lang="ba-RU" sz="3200" b="1" dirty="0"/>
              <a:t>ҡолаҡҡа  </a:t>
            </a:r>
            <a:r>
              <a:rPr lang="ba-RU" sz="3200" b="1" dirty="0" smtClean="0"/>
              <a:t>ятышлы,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a-RU" sz="3200" b="1" dirty="0" smtClean="0"/>
              <a:t>яңғырашлы</a:t>
            </a:r>
            <a:r>
              <a:rPr lang="ba-RU" sz="3200" b="1" dirty="0"/>
              <a:t>, мәғәнәле булыуы</a:t>
            </a:r>
            <a:r>
              <a:rPr lang="ba-RU" sz="3200" b="1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a-RU" sz="3200" b="1" dirty="0" smtClean="0"/>
              <a:t>  </a:t>
            </a:r>
            <a:r>
              <a:rPr lang="ba-RU" sz="3200" b="1" dirty="0"/>
              <a:t>русса-башҡортса </a:t>
            </a:r>
            <a:r>
              <a:rPr lang="ba-RU" sz="3200" b="1" dirty="0" smtClean="0"/>
              <a:t>әйтелешен </a:t>
            </a:r>
            <a:r>
              <a:rPr lang="ba-RU" sz="3200" b="1" dirty="0"/>
              <a:t>иҫәпкә </a:t>
            </a:r>
            <a:r>
              <a:rPr lang="ba-RU" sz="3200" b="1" dirty="0" smtClean="0"/>
              <a:t>алалар.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91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070" y="832238"/>
            <a:ext cx="10515600" cy="1325563"/>
          </a:xfrm>
        </p:spPr>
        <p:txBody>
          <a:bodyPr/>
          <a:lstStyle/>
          <a:p>
            <a:pPr algn="ctr"/>
            <a:r>
              <a:rPr lang="ba-RU" b="1" dirty="0">
                <a:solidFill>
                  <a:srgbClr val="FF0000"/>
                </a:solidFill>
              </a:rPr>
              <a:t> </a:t>
            </a:r>
            <a:r>
              <a:rPr lang="ba-RU" b="1" i="1" dirty="0" smtClean="0">
                <a:solidFill>
                  <a:srgbClr val="FF0000"/>
                </a:solidFill>
              </a:rPr>
              <a:t>Беҙҙең </a:t>
            </a:r>
            <a:r>
              <a:rPr lang="ba-RU" b="1" i="1" dirty="0">
                <a:solidFill>
                  <a:srgbClr val="FF0000"/>
                </a:solidFill>
              </a:rPr>
              <a:t>исемдәр  нимә  белдерә: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23938" y="1913876"/>
            <a:ext cx="3788503" cy="4351338"/>
          </a:xfrm>
        </p:spPr>
        <p:txBody>
          <a:bodyPr>
            <a:normAutofit fontScale="77500" lnSpcReduction="20000"/>
          </a:bodyPr>
          <a:lstStyle/>
          <a:p>
            <a:r>
              <a:rPr lang="ba-RU" dirty="0"/>
              <a:t>Ләйсән – </a:t>
            </a:r>
            <a:r>
              <a:rPr lang="ba-RU" dirty="0" smtClean="0"/>
              <a:t>йомарт, яҙғы ямғыр</a:t>
            </a:r>
            <a:endParaRPr lang="ru-RU" dirty="0"/>
          </a:p>
          <a:p>
            <a:r>
              <a:rPr lang="ba-RU" dirty="0"/>
              <a:t>Алина </a:t>
            </a:r>
            <a:r>
              <a:rPr lang="ba-RU" dirty="0" smtClean="0"/>
              <a:t>–тоғро,  икенсе</a:t>
            </a:r>
          </a:p>
          <a:p>
            <a:r>
              <a:rPr lang="ba-RU" dirty="0" smtClean="0"/>
              <a:t>Светлана </a:t>
            </a:r>
            <a:r>
              <a:rPr lang="ba-RU" dirty="0"/>
              <a:t>– яҡты</a:t>
            </a:r>
            <a:endParaRPr lang="ru-RU" dirty="0"/>
          </a:p>
          <a:p>
            <a:r>
              <a:rPr lang="ba-RU" dirty="0"/>
              <a:t>Регина – батшабикә</a:t>
            </a:r>
            <a:endParaRPr lang="ru-RU" dirty="0"/>
          </a:p>
          <a:p>
            <a:r>
              <a:rPr lang="ba-RU" dirty="0"/>
              <a:t>Алһыу – </a:t>
            </a:r>
            <a:r>
              <a:rPr lang="ba-RU" dirty="0" smtClean="0"/>
              <a:t>матур, алһыу төҫ</a:t>
            </a:r>
            <a:endParaRPr lang="ru-RU" dirty="0"/>
          </a:p>
          <a:p>
            <a:r>
              <a:rPr lang="ba-RU" dirty="0"/>
              <a:t>Екатерина – мәңге  саф</a:t>
            </a:r>
            <a:endParaRPr lang="ru-RU" dirty="0"/>
          </a:p>
          <a:p>
            <a:r>
              <a:rPr lang="ba-RU" dirty="0"/>
              <a:t>Карина – мөләйем</a:t>
            </a:r>
            <a:endParaRPr lang="ru-RU" dirty="0"/>
          </a:p>
          <a:p>
            <a:r>
              <a:rPr lang="ba-RU" dirty="0"/>
              <a:t>Аделина – </a:t>
            </a:r>
            <a:r>
              <a:rPr lang="ba-RU" dirty="0" smtClean="0"/>
              <a:t>күркәм</a:t>
            </a:r>
          </a:p>
          <a:p>
            <a:r>
              <a:rPr lang="ba-RU" dirty="0"/>
              <a:t>Ксения – ҡунаҡсыл</a:t>
            </a:r>
            <a:endParaRPr lang="ru-RU" dirty="0"/>
          </a:p>
          <a:p>
            <a:r>
              <a:rPr lang="ba-RU" dirty="0"/>
              <a:t>Диана –  ныҡ </a:t>
            </a:r>
            <a:r>
              <a:rPr lang="ba-RU" dirty="0" smtClean="0"/>
              <a:t>матур</a:t>
            </a:r>
          </a:p>
          <a:p>
            <a:r>
              <a:rPr lang="ba-RU" dirty="0" smtClean="0"/>
              <a:t>Кристина- </a:t>
            </a:r>
            <a:r>
              <a:rPr lang="ru-RU" dirty="0" smtClean="0"/>
              <a:t>христиан </a:t>
            </a:r>
            <a:r>
              <a:rPr lang="ru-RU" dirty="0" err="1" smtClean="0"/>
              <a:t>ҡыҙы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493129" y="1783046"/>
            <a:ext cx="3698871" cy="5074953"/>
          </a:xfrm>
        </p:spPr>
        <p:txBody>
          <a:bodyPr>
            <a:normAutofit fontScale="77500" lnSpcReduction="20000"/>
          </a:bodyPr>
          <a:lstStyle/>
          <a:p>
            <a:r>
              <a:rPr lang="ba-RU" dirty="0" smtClean="0"/>
              <a:t>Лилиә </a:t>
            </a:r>
            <a:r>
              <a:rPr lang="ba-RU" dirty="0"/>
              <a:t>– аҡ сәскә</a:t>
            </a:r>
            <a:endParaRPr lang="ru-RU" dirty="0"/>
          </a:p>
          <a:p>
            <a:r>
              <a:rPr lang="ba-RU" dirty="0"/>
              <a:t>Ләйлә – </a:t>
            </a:r>
            <a:r>
              <a:rPr lang="ba-RU" dirty="0" smtClean="0"/>
              <a:t>төн, ҡара </a:t>
            </a:r>
            <a:r>
              <a:rPr lang="ba-RU" dirty="0"/>
              <a:t>сәсле </a:t>
            </a:r>
            <a:endParaRPr lang="ba-RU" dirty="0" smtClean="0"/>
          </a:p>
          <a:p>
            <a:r>
              <a:rPr lang="ba-RU" dirty="0" smtClean="0"/>
              <a:t>Элина </a:t>
            </a:r>
            <a:r>
              <a:rPr lang="ba-RU" dirty="0"/>
              <a:t>– яҡтылыҡ, асыҡ</a:t>
            </a:r>
            <a:endParaRPr lang="ru-RU" dirty="0"/>
          </a:p>
          <a:p>
            <a:r>
              <a:rPr lang="ba-RU" dirty="0"/>
              <a:t>Валерия </a:t>
            </a:r>
            <a:r>
              <a:rPr lang="ba-RU" dirty="0" smtClean="0"/>
              <a:t>–маҡсатына </a:t>
            </a:r>
            <a:r>
              <a:rPr lang="ba-RU" dirty="0"/>
              <a:t>ирешеүсән</a:t>
            </a:r>
            <a:endParaRPr lang="ru-RU" dirty="0"/>
          </a:p>
          <a:p>
            <a:r>
              <a:rPr lang="ba-RU" dirty="0"/>
              <a:t>Анастасия –тормошҡа кире ҡайтҡан </a:t>
            </a:r>
            <a:endParaRPr lang="ru-RU" dirty="0"/>
          </a:p>
          <a:p>
            <a:r>
              <a:rPr lang="ba-RU" dirty="0"/>
              <a:t>Ирина – тыныслыҡ</a:t>
            </a:r>
            <a:endParaRPr lang="ru-RU" dirty="0"/>
          </a:p>
          <a:p>
            <a:r>
              <a:rPr lang="ba-RU" dirty="0"/>
              <a:t>Надежда – өмөт</a:t>
            </a:r>
            <a:endParaRPr lang="ru-RU" dirty="0"/>
          </a:p>
          <a:p>
            <a:r>
              <a:rPr lang="ba-RU" dirty="0"/>
              <a:t>Альбина – яҡты, саф, инсаф</a:t>
            </a:r>
            <a:endParaRPr lang="ru-RU" dirty="0"/>
          </a:p>
          <a:p>
            <a:r>
              <a:rPr lang="ba-RU" dirty="0"/>
              <a:t>Алеся – һаҡлаусы</a:t>
            </a:r>
            <a:endParaRPr lang="ru-RU" dirty="0"/>
          </a:p>
          <a:p>
            <a:r>
              <a:rPr lang="ba-RU" dirty="0" smtClean="0"/>
              <a:t>Вероника еңеүҙе илтеүсе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78" y="1783046"/>
            <a:ext cx="4498744" cy="37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3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a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Һүҙҙәрҙе</a:t>
            </a:r>
            <a:r>
              <a:rPr lang="ba-RU" b="1" i="1" dirty="0" smtClean="0">
                <a:solidFill>
                  <a:srgbClr val="FF0000"/>
                </a:solidFill>
              </a:rPr>
              <a:t> иҫкә төшөрәйек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690688"/>
            <a:ext cx="10949066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a-RU" sz="4000" b="1" dirty="0" smtClean="0"/>
              <a:t>Өй, йорт, фатир, мунса, һарай, </a:t>
            </a:r>
          </a:p>
          <a:p>
            <a:pPr marL="0" indent="0" algn="ctr">
              <a:buNone/>
            </a:pPr>
            <a:r>
              <a:rPr lang="ba-RU" sz="4000" b="1" dirty="0" smtClean="0"/>
              <a:t> ауыл, Туҡай ауыл</a:t>
            </a:r>
            <a:r>
              <a:rPr lang="ba-RU" sz="4000" b="1" dirty="0" smtClean="0">
                <a:solidFill>
                  <a:srgbClr val="FF0000"/>
                </a:solidFill>
              </a:rPr>
              <a:t>ы</a:t>
            </a:r>
            <a:r>
              <a:rPr lang="ba-RU" sz="4000" b="1" dirty="0" smtClean="0"/>
              <a:t>, ҡала, Туймазы ҡала</a:t>
            </a:r>
            <a:r>
              <a:rPr lang="ba-RU" sz="4000" b="1" dirty="0" smtClean="0">
                <a:solidFill>
                  <a:srgbClr val="FF0000"/>
                </a:solidFill>
              </a:rPr>
              <a:t>һы</a:t>
            </a:r>
            <a:r>
              <a:rPr lang="ba-RU" sz="4000" b="1" dirty="0" smtClean="0"/>
              <a:t>,</a:t>
            </a:r>
          </a:p>
          <a:p>
            <a:pPr marL="0" indent="0" algn="ctr">
              <a:buNone/>
            </a:pPr>
            <a:r>
              <a:rPr lang="ba-RU" sz="4000" b="1" dirty="0" smtClean="0"/>
              <a:t> урам, Ленин урам</a:t>
            </a:r>
            <a:r>
              <a:rPr lang="ba-RU" sz="4000" b="1" dirty="0" smtClean="0">
                <a:solidFill>
                  <a:srgbClr val="FF0000"/>
                </a:solidFill>
              </a:rPr>
              <a:t>ы</a:t>
            </a:r>
            <a:r>
              <a:rPr lang="ba-RU" sz="4000" b="1" dirty="0" smtClean="0"/>
              <a:t>, майҙан, һәйкәл,</a:t>
            </a:r>
          </a:p>
          <a:p>
            <a:pPr marL="0" indent="0" algn="ctr">
              <a:buNone/>
            </a:pPr>
            <a:r>
              <a:rPr lang="ba-RU" sz="4000" b="1" dirty="0" smtClean="0"/>
              <a:t> ҡунаҡхана, «Башҡортостан» ҡунаҡхана</a:t>
            </a:r>
            <a:r>
              <a:rPr lang="ba-RU" sz="4000" b="1" dirty="0" smtClean="0">
                <a:solidFill>
                  <a:srgbClr val="FF0000"/>
                </a:solidFill>
              </a:rPr>
              <a:t>һы</a:t>
            </a:r>
            <a:r>
              <a:rPr lang="ba-RU" sz="4000" b="1" dirty="0" smtClean="0"/>
              <a:t> </a:t>
            </a:r>
          </a:p>
          <a:p>
            <a:pPr marL="0" indent="0" algn="ctr">
              <a:buNone/>
            </a:pPr>
            <a:r>
              <a:rPr lang="ba-RU" sz="4000" b="1" dirty="0" smtClean="0"/>
              <a:t> туҡталыш, күпер,</a:t>
            </a:r>
            <a:r>
              <a:rPr lang="ba-RU" sz="4000" b="1" i="1" dirty="0" smtClean="0"/>
              <a:t> </a:t>
            </a:r>
          </a:p>
          <a:p>
            <a:pPr marL="0" indent="0" algn="ctr">
              <a:buNone/>
            </a:pPr>
            <a:r>
              <a:rPr lang="ba-RU" sz="4000" b="1" i="1" dirty="0" smtClean="0"/>
              <a:t>йәшәй, </a:t>
            </a:r>
            <a:r>
              <a:rPr lang="ba-RU" sz="4000" i="1" dirty="0" smtClean="0"/>
              <a:t> </a:t>
            </a:r>
            <a:r>
              <a:rPr lang="ba-RU" sz="4000" b="1" i="1" dirty="0" smtClean="0"/>
              <a:t>урынлашҡан. </a:t>
            </a:r>
            <a:endParaRPr lang="ru-RU" sz="4000" b="1" i="1" dirty="0" smtClean="0"/>
          </a:p>
          <a:p>
            <a:pPr marL="0" indent="0" algn="ctr">
              <a:buNone/>
            </a:pPr>
            <a:r>
              <a:rPr lang="ba-RU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047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74361" y="1181047"/>
            <a:ext cx="5582587" cy="4351338"/>
          </a:xfrm>
        </p:spPr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Тыуған ерем миңә  ҡәҙерлерәк,</a:t>
            </a:r>
          </a:p>
          <a:p>
            <a:r>
              <a:rPr lang="ba-RU" b="1" dirty="0" smtClean="0">
                <a:solidFill>
                  <a:srgbClr val="FF0000"/>
                </a:solidFill>
              </a:rPr>
              <a:t>Кешеләре  </a:t>
            </a:r>
            <a:r>
              <a:rPr lang="ba-RU" b="1" dirty="0">
                <a:solidFill>
                  <a:srgbClr val="FF0000"/>
                </a:solidFill>
              </a:rPr>
              <a:t>л</a:t>
            </a:r>
            <a:r>
              <a:rPr lang="ba-RU" b="1" dirty="0" smtClean="0">
                <a:solidFill>
                  <a:srgbClr val="FF0000"/>
                </a:solidFill>
              </a:rPr>
              <a:t>ә мәрхәмәтлерәк. </a:t>
            </a:r>
          </a:p>
          <a:p>
            <a:r>
              <a:rPr lang="ba-RU" b="1" dirty="0" smtClean="0">
                <a:solidFill>
                  <a:srgbClr val="FF0000"/>
                </a:solidFill>
              </a:rPr>
              <a:t>Ғәзиздәрҙән-ғәзиз ерем   -</a:t>
            </a:r>
            <a:endParaRPr lang="ba-RU" b="1" dirty="0">
              <a:solidFill>
                <a:srgbClr val="FF0000"/>
              </a:solidFill>
            </a:endParaRPr>
          </a:p>
          <a:p>
            <a:r>
              <a:rPr lang="ba-RU" b="1" dirty="0" smtClean="0">
                <a:solidFill>
                  <a:srgbClr val="FF0000"/>
                </a:solidFill>
              </a:rPr>
              <a:t>Туймазым һәр саҡ кәрәк!</a:t>
            </a:r>
          </a:p>
          <a:p>
            <a:r>
              <a:rPr lang="ba-RU" b="1" dirty="0" smtClean="0"/>
              <a:t> 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964835" y="1996969"/>
            <a:ext cx="6012305" cy="435133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Нет родимой сторонки милее,</a:t>
            </a:r>
          </a:p>
          <a:p>
            <a:r>
              <a:rPr lang="ru-RU" b="1" dirty="0">
                <a:solidFill>
                  <a:srgbClr val="002060"/>
                </a:solidFill>
              </a:rPr>
              <a:t>Здесь и люди намного добрее!</a:t>
            </a:r>
          </a:p>
          <a:p>
            <a:r>
              <a:rPr lang="ru-RU" b="1" dirty="0">
                <a:solidFill>
                  <a:srgbClr val="002060"/>
                </a:solidFill>
              </a:rPr>
              <a:t>Для меня нет роднее тебя,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Туймазинская</a:t>
            </a:r>
            <a:r>
              <a:rPr lang="ru-RU" b="1" dirty="0">
                <a:solidFill>
                  <a:srgbClr val="002060"/>
                </a:solidFill>
              </a:rPr>
              <a:t> наша земля</a:t>
            </a:r>
            <a:r>
              <a:rPr lang="ru-RU" b="1" dirty="0" smtClean="0">
                <a:solidFill>
                  <a:srgbClr val="002060"/>
                </a:solidFill>
              </a:rPr>
              <a:t>…</a:t>
            </a:r>
          </a:p>
          <a:p>
            <a:r>
              <a:rPr lang="ba-RU" b="1" dirty="0">
                <a:solidFill>
                  <a:srgbClr val="002060"/>
                </a:solidFill>
              </a:rPr>
              <a:t> </a:t>
            </a:r>
            <a:r>
              <a:rPr lang="ba-RU" b="1" dirty="0" smtClean="0">
                <a:solidFill>
                  <a:srgbClr val="002060"/>
                </a:solidFill>
              </a:rPr>
              <a:t>                      Фомичева В.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051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a-RU" b="1" dirty="0" smtClean="0">
                <a:solidFill>
                  <a:srgbClr val="FF0000"/>
                </a:solidFill>
              </a:rPr>
              <a:t>Дәрес бөттө, һау булығыҙ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ba-RU" b="1" dirty="0">
                <a:latin typeface="Rom Bsh" panose="02020500000000000000" pitchFamily="18" charset="0"/>
              </a:rPr>
              <a:t>Әҙерләне Кәримова Г.Я.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560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48" y="122083"/>
            <a:ext cx="4199801" cy="3164541"/>
          </a:xfrm>
        </p:spPr>
      </p:pic>
      <p:pic>
        <p:nvPicPr>
          <p:cNvPr id="8" name="Содержимое 7" descr="derevnya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228442" y="160310"/>
            <a:ext cx="4030852" cy="3126314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42" y="3491439"/>
            <a:ext cx="4290341" cy="3179384"/>
          </a:xfrm>
          <a:prstGeom prst="rect">
            <a:avLst/>
          </a:prstGeom>
        </p:spPr>
      </p:pic>
      <p:pic>
        <p:nvPicPr>
          <p:cNvPr id="9" name="Picture 4" descr="Безымян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8" y="3529666"/>
            <a:ext cx="4204799" cy="318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099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ostanovka_transpo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5455" y="111661"/>
            <a:ext cx="4478870" cy="3354036"/>
          </a:xfrm>
          <a:prstGeom prst="rect">
            <a:avLst/>
          </a:prstGeom>
        </p:spPr>
      </p:pic>
      <p:pic>
        <p:nvPicPr>
          <p:cNvPr id="9" name="Picture 2" descr="D:\LENOVO\Downloads\31bf6a7a1caf9f39aa8d66ee683580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153" y="254832"/>
            <a:ext cx="4200909" cy="306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45" y="3648952"/>
            <a:ext cx="4452980" cy="3117441"/>
          </a:xfrm>
          <a:prstGeom prst="rect">
            <a:avLst/>
          </a:prstGeom>
        </p:spPr>
      </p:pic>
      <p:pic>
        <p:nvPicPr>
          <p:cNvPr id="11" name="Picture 4" descr="p2004-07-09_05-05-47n2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75" y="3648952"/>
            <a:ext cx="4080988" cy="311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7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15" y="1062404"/>
            <a:ext cx="5688807" cy="5167752"/>
          </a:xfrm>
        </p:spPr>
      </p:pic>
      <p:pic>
        <p:nvPicPr>
          <p:cNvPr id="7" name="Picture 4" descr="Площ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1" y="1062404"/>
            <a:ext cx="5379762" cy="499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57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a-RU" b="1" i="1" dirty="0" smtClean="0">
                <a:solidFill>
                  <a:srgbClr val="FF0000"/>
                </a:solidFill>
              </a:rPr>
              <a:t>Яңы һүҙҙәр өйрәнәйек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9784" y="1825625"/>
            <a:ext cx="11024016" cy="435133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40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Атама</a:t>
            </a:r>
            <a:r>
              <a:rPr lang="ru-RU" sz="4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шарлауыҡ</a:t>
            </a:r>
            <a:r>
              <a:rPr lang="ru-RU" sz="4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һаҙлыҡ</a:t>
            </a:r>
            <a:r>
              <a:rPr lang="ru-RU" sz="4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40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лкә</a:t>
            </a:r>
            <a:r>
              <a:rPr lang="ru-RU" sz="4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ил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биләй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һоҡлана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ru-RU" sz="40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көньяҡ</a:t>
            </a:r>
            <a:r>
              <a:rPr lang="ru-RU" sz="4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төньяҡ</a:t>
            </a:r>
            <a:r>
              <a:rPr lang="ru-RU" sz="4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көнсығыш</a:t>
            </a:r>
            <a:r>
              <a:rPr lang="ru-RU" sz="4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көнбайыш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a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әбиғәт,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тау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урман,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йылға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күл</a:t>
            </a:r>
            <a:r>
              <a:rPr lang="ru-RU" sz="4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7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2954"/>
          </a:xfrm>
        </p:spPr>
        <p:txBody>
          <a:bodyPr>
            <a:normAutofit fontScale="90000"/>
          </a:bodyPr>
          <a:lstStyle/>
          <a:p>
            <a:r>
              <a:rPr lang="ba-RU" dirty="0" smtClean="0"/>
              <a:t/>
            </a:r>
            <a:br>
              <a:rPr lang="ba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063" y="199102"/>
            <a:ext cx="10515600" cy="1172407"/>
          </a:xfrm>
        </p:spPr>
        <p:txBody>
          <a:bodyPr/>
          <a:lstStyle/>
          <a:p>
            <a:pPr algn="ctr"/>
            <a:r>
              <a:rPr lang="ba-RU" b="1" i="1" dirty="0" smtClean="0">
                <a:solidFill>
                  <a:srgbClr val="FF0000"/>
                </a:solidFill>
              </a:rPr>
              <a:t>Уртаҡлыҡ исем-имя нарицательное</a:t>
            </a:r>
          </a:p>
          <a:p>
            <a:pPr algn="ctr"/>
            <a:r>
              <a:rPr lang="ba-RU" b="1" i="1" dirty="0" smtClean="0">
                <a:solidFill>
                  <a:srgbClr val="FF0000"/>
                </a:solidFill>
              </a:rPr>
              <a:t>Яңғыҙлыҡ исем-имя собственное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user\Desktop\агидель\Фото для проектов\Река Агидель\rb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" y="1856710"/>
            <a:ext cx="2985497" cy="234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44" y="1713188"/>
            <a:ext cx="3344246" cy="2546942"/>
          </a:xfrm>
          <a:prstGeom prst="rect">
            <a:avLst/>
          </a:prstGeom>
        </p:spPr>
      </p:pic>
      <p:pic>
        <p:nvPicPr>
          <p:cNvPr id="8" name="Picture 3" descr="C:\Users\user\Documents\67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70" y="1856711"/>
            <a:ext cx="3227694" cy="23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раеведение Республики Башкортост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5870" y="4482059"/>
            <a:ext cx="3077793" cy="2030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31" y="4482059"/>
            <a:ext cx="3094059" cy="21282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8" y="4206950"/>
            <a:ext cx="3204499" cy="24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6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2954"/>
          </a:xfrm>
        </p:spPr>
        <p:txBody>
          <a:bodyPr>
            <a:normAutofit fontScale="90000"/>
          </a:bodyPr>
          <a:lstStyle/>
          <a:p>
            <a:r>
              <a:rPr lang="ba-RU" dirty="0" smtClean="0"/>
              <a:t/>
            </a:r>
            <a:br>
              <a:rPr lang="ba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063" y="552746"/>
            <a:ext cx="10515600" cy="3705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a-RU" b="1" i="1" dirty="0" smtClean="0">
                <a:solidFill>
                  <a:srgbClr val="FF0000"/>
                </a:solidFill>
              </a:rPr>
              <a:t>Яңғыҙлыҡ исем-имя собственное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user\Desktop\агидель\Фото для проектов\Река Агидель\rb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8" y="1317064"/>
            <a:ext cx="2985497" cy="234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44" y="1276830"/>
            <a:ext cx="3344246" cy="2546942"/>
          </a:xfrm>
          <a:prstGeom prst="rect">
            <a:avLst/>
          </a:prstGeom>
        </p:spPr>
      </p:pic>
      <p:pic>
        <p:nvPicPr>
          <p:cNvPr id="8" name="Picture 3" descr="C:\Users\user\Documents\67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70" y="1312282"/>
            <a:ext cx="3227694" cy="23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раеведение Республики Башкортост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5870" y="4276981"/>
            <a:ext cx="3319072" cy="1979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32" y="4482060"/>
            <a:ext cx="3094059" cy="17537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8" y="4236795"/>
            <a:ext cx="3204499" cy="1998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8063" y="3808782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Ағиҙел йылғаһы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86792" y="3962271"/>
            <a:ext cx="305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Шихан, Йөрәктәу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78911" y="3662521"/>
            <a:ext cx="207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Ҡандракүл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6235773"/>
            <a:ext cx="2504607" cy="37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Самаҙы ауылы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278911" y="6423048"/>
            <a:ext cx="190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Күмертау ҡалаһы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67623" y="6286139"/>
            <a:ext cx="390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Ирина, Гүзәл, Аня исемле ҡыҙҙар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59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635</Words>
  <Application>Microsoft Office PowerPoint</Application>
  <PresentationFormat>Широкоэкранный</PresentationFormat>
  <Paragraphs>132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Rom Bsh</vt:lpstr>
      <vt:lpstr>Times New Roman</vt:lpstr>
      <vt:lpstr>Тема Office</vt:lpstr>
      <vt:lpstr>Презентация PowerPoint</vt:lpstr>
      <vt:lpstr>Дәрестең темаһы.   Минең тыуған ерем.  Яңғыҙлыҡ һәм уртаҡлыҡ исемдәр</vt:lpstr>
      <vt:lpstr>Һүҙҙәрҙе иҫкә төшөрәйек</vt:lpstr>
      <vt:lpstr>Презентация PowerPoint</vt:lpstr>
      <vt:lpstr>Презентация PowerPoint</vt:lpstr>
      <vt:lpstr>Презентация PowerPoint</vt:lpstr>
      <vt:lpstr>Яңы һүҙҙәр өйрәнәйек</vt:lpstr>
      <vt:lpstr> </vt:lpstr>
      <vt:lpstr> </vt:lpstr>
      <vt:lpstr>Яңғыҙлыҡ исемдәр ҙур хәреф менән яҙыла</vt:lpstr>
      <vt:lpstr>Презентация PowerPoint</vt:lpstr>
      <vt:lpstr>Минең Башҡортостаным</vt:lpstr>
      <vt:lpstr>Презентация PowerPoint</vt:lpstr>
      <vt:lpstr> Яңғыҙлыҡ исемдәрҙең күбеһе-топонимдар булалар. Топоним  ул- географик объект исеме, атамаһы </vt:lpstr>
      <vt:lpstr>Исемдәрҙә ил тарихы... Туймазы районы топонимдары</vt:lpstr>
      <vt:lpstr> Туймазы районы йылғалары  Ыҡ, Өсән, Нөгөш, Кендек, Соҡаҙы, Бишенде  </vt:lpstr>
      <vt:lpstr>Башҡортостан ынйыһы – Ҡандракүл. Унда тәбиғәт паркы бар</vt:lpstr>
      <vt:lpstr>Туймазы районында  тауҙар Райман, Нарыштау, Гөлбикә, Ҡыҙылтау, Төләймән, Сапатау.</vt:lpstr>
      <vt:lpstr>Шарлауыҡ Шумилов шарлауығы</vt:lpstr>
      <vt:lpstr>Мәмерйәләр  Һыулы, Боҙло, Яңы(Керәҫтишек).</vt:lpstr>
      <vt:lpstr>Һаҙлыҡтар Азамат, Сереккүл, Ҡайынкүл,Буҙбейә.</vt:lpstr>
      <vt:lpstr>Ауыл исемдәре Йәрмөхәмәт, Үрмәкәй, Собханғол, Бикмәт, Бишҡурай, Түбәнге Бишенде, Кәкребаш, Ҡарамалы-Ғөбәй</vt:lpstr>
      <vt:lpstr>Минең тыуған ерем</vt:lpstr>
      <vt:lpstr>Презентация PowerPoint</vt:lpstr>
      <vt:lpstr>Презентация PowerPoint</vt:lpstr>
      <vt:lpstr>Презентация PowerPoint</vt:lpstr>
      <vt:lpstr>Исемдәребеҙ ни һөйләй                                               </vt:lpstr>
      <vt:lpstr> </vt:lpstr>
      <vt:lpstr> Беҙҙең исемдәр  нимә  белдерә: </vt:lpstr>
      <vt:lpstr>Презентация PowerPoint</vt:lpstr>
      <vt:lpstr>Дәрес бөттө, һау булығыҙ!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64</cp:revision>
  <dcterms:created xsi:type="dcterms:W3CDTF">2017-11-19T11:50:51Z</dcterms:created>
  <dcterms:modified xsi:type="dcterms:W3CDTF">2018-03-19T12:58:08Z</dcterms:modified>
</cp:coreProperties>
</file>