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1"/>
  </p:notesMasterIdLst>
  <p:sldIdLst>
    <p:sldId id="256" r:id="rId2"/>
    <p:sldId id="284" r:id="rId3"/>
    <p:sldId id="267" r:id="rId4"/>
    <p:sldId id="257" r:id="rId5"/>
    <p:sldId id="266" r:id="rId6"/>
    <p:sldId id="289" r:id="rId7"/>
    <p:sldId id="285" r:id="rId8"/>
    <p:sldId id="286" r:id="rId9"/>
    <p:sldId id="287" r:id="rId10"/>
    <p:sldId id="264" r:id="rId11"/>
    <p:sldId id="265" r:id="rId12"/>
    <p:sldId id="288" r:id="rId13"/>
    <p:sldId id="291" r:id="rId14"/>
    <p:sldId id="269" r:id="rId15"/>
    <p:sldId id="272" r:id="rId16"/>
    <p:sldId id="273" r:id="rId17"/>
    <p:sldId id="268" r:id="rId18"/>
    <p:sldId id="258" r:id="rId19"/>
    <p:sldId id="259" r:id="rId20"/>
    <p:sldId id="274" r:id="rId21"/>
    <p:sldId id="260" r:id="rId22"/>
    <p:sldId id="263" r:id="rId23"/>
    <p:sldId id="290" r:id="rId24"/>
    <p:sldId id="276" r:id="rId25"/>
    <p:sldId id="275" r:id="rId26"/>
    <p:sldId id="280" r:id="rId27"/>
    <p:sldId id="281" r:id="rId28"/>
    <p:sldId id="283" r:id="rId29"/>
    <p:sldId id="282" r:id="rId3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73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DB069B-2A3A-403E-900F-6FBA3C730472}" type="datetimeFigureOut">
              <a:rPr lang="ru-RU" smtClean="0"/>
              <a:t>19.03.2018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58B8A2-DE82-45A3-AD07-BDE2BA693C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36075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58B8A2-DE82-45A3-AD07-BDE2BA693C18}" type="slidenum">
              <a:rPr lang="ru-RU" smtClean="0"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61674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9558A-9E2A-42D7-B0BE-EB26850953E5}" type="datetimeFigureOut">
              <a:rPr lang="ru-RU" smtClean="0"/>
              <a:t>19.03.2018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E2800-A29A-4450-B402-FDEE8B254AA9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80546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9558A-9E2A-42D7-B0BE-EB26850953E5}" type="datetimeFigureOut">
              <a:rPr lang="ru-RU" smtClean="0"/>
              <a:t>19.03.2018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E2800-A29A-4450-B402-FDEE8B254A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14002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9558A-9E2A-42D7-B0BE-EB26850953E5}" type="datetimeFigureOut">
              <a:rPr lang="ru-RU" smtClean="0"/>
              <a:t>19.03.2018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E2800-A29A-4450-B402-FDEE8B254A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62341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9558A-9E2A-42D7-B0BE-EB26850953E5}" type="datetimeFigureOut">
              <a:rPr lang="ru-RU" smtClean="0"/>
              <a:t>19.03.2018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E2800-A29A-4450-B402-FDEE8B254A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19963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9558A-9E2A-42D7-B0BE-EB26850953E5}" type="datetimeFigureOut">
              <a:rPr lang="ru-RU" smtClean="0"/>
              <a:t>19.03.2018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E2800-A29A-4450-B402-FDEE8B254AA9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71209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9558A-9E2A-42D7-B0BE-EB26850953E5}" type="datetimeFigureOut">
              <a:rPr lang="ru-RU" smtClean="0"/>
              <a:t>19.03.2018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E2800-A29A-4450-B402-FDEE8B254A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53807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9558A-9E2A-42D7-B0BE-EB26850953E5}" type="datetimeFigureOut">
              <a:rPr lang="ru-RU" smtClean="0"/>
              <a:t>19.03.2018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E2800-A29A-4450-B402-FDEE8B254A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97369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9558A-9E2A-42D7-B0BE-EB26850953E5}" type="datetimeFigureOut">
              <a:rPr lang="ru-RU" smtClean="0"/>
              <a:t>19.03.2018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E2800-A29A-4450-B402-FDEE8B254A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33720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9558A-9E2A-42D7-B0BE-EB26850953E5}" type="datetimeFigureOut">
              <a:rPr lang="ru-RU" smtClean="0"/>
              <a:t>19.03.2018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E2800-A29A-4450-B402-FDEE8B254A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78363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09B9558A-9E2A-42D7-B0BE-EB26850953E5}" type="datetimeFigureOut">
              <a:rPr lang="ru-RU" smtClean="0"/>
              <a:t>19.03.2018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47E2800-A29A-4450-B402-FDEE8B254A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62593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9558A-9E2A-42D7-B0BE-EB26850953E5}" type="datetimeFigureOut">
              <a:rPr lang="ru-RU" smtClean="0"/>
              <a:t>19.03.2018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E2800-A29A-4450-B402-FDEE8B254A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88363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09B9558A-9E2A-42D7-B0BE-EB26850953E5}" type="datetimeFigureOut">
              <a:rPr lang="ru-RU" smtClean="0"/>
              <a:t>19.03.2018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E47E2800-A29A-4450-B402-FDEE8B254AA9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73105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jp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9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8173" y="4064000"/>
            <a:ext cx="9144000" cy="23876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Баш</a:t>
            </a:r>
            <a:r>
              <a:rPr lang="ba-RU" b="1" dirty="0" smtClean="0">
                <a:solidFill>
                  <a:srgbClr val="FF0000"/>
                </a:solidFill>
              </a:rPr>
              <a:t>ҡорт балалар </a:t>
            </a:r>
            <a:r>
              <a:rPr lang="ba-RU" b="1" dirty="0" smtClean="0">
                <a:solidFill>
                  <a:srgbClr val="FF0000"/>
                </a:solidFill>
              </a:rPr>
              <a:t>фольклоры</a:t>
            </a:r>
            <a:br>
              <a:rPr lang="ba-RU" b="1" dirty="0" smtClean="0">
                <a:solidFill>
                  <a:srgbClr val="FF0000"/>
                </a:solidFill>
              </a:rPr>
            </a:br>
            <a:r>
              <a:rPr lang="ba-RU" sz="3100" dirty="0" smtClean="0">
                <a:solidFill>
                  <a:srgbClr val="FF0000"/>
                </a:solidFill>
                <a:latin typeface="Rom Bsh" panose="02020500000000000000" pitchFamily="18" charset="0"/>
              </a:rPr>
              <a:t>Әҙерләне </a:t>
            </a:r>
            <a:r>
              <a:rPr lang="ba-RU" sz="3100" dirty="0">
                <a:solidFill>
                  <a:srgbClr val="FF0000"/>
                </a:solidFill>
                <a:latin typeface="Rom Bsh" panose="02020500000000000000" pitchFamily="18" charset="0"/>
              </a:rPr>
              <a:t>Кәримова Г.Я.</a:t>
            </a:r>
            <a:endParaRPr lang="ru-RU" sz="3100" b="1" dirty="0">
              <a:solidFill>
                <a:srgbClr val="FF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5048" y="159224"/>
            <a:ext cx="3810000" cy="3733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07441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80" y="0"/>
            <a:ext cx="10058400" cy="1450757"/>
          </a:xfrm>
        </p:spPr>
        <p:txBody>
          <a:bodyPr/>
          <a:lstStyle/>
          <a:p>
            <a:r>
              <a:rPr lang="ba-RU" b="1" dirty="0" smtClean="0">
                <a:solidFill>
                  <a:srgbClr val="FF0000"/>
                </a:solidFill>
              </a:rPr>
              <a:t>3. Тиҙәйткестәр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96036" y="1825624"/>
            <a:ext cx="10657764" cy="4793539"/>
          </a:xfrm>
        </p:spPr>
        <p:txBody>
          <a:bodyPr/>
          <a:lstStyle/>
          <a:p>
            <a:r>
              <a:rPr lang="ba-RU" sz="4000" b="1" dirty="0" smtClean="0">
                <a:solidFill>
                  <a:schemeClr val="tx1"/>
                </a:solidFill>
              </a:rPr>
              <a:t>Ҡара ҡарға ҡарҙан бара, ҡанаттарын ҡаға-ҡаға.</a:t>
            </a:r>
          </a:p>
          <a:p>
            <a:r>
              <a:rPr lang="ba-RU" sz="4000" b="1" dirty="0" smtClean="0">
                <a:solidFill>
                  <a:schemeClr val="tx1"/>
                </a:solidFill>
              </a:rPr>
              <a:t>Һыйырға һалам һалғанда һәнәк һабын һындырҙым.</a:t>
            </a:r>
            <a:endParaRPr lang="ru-RU" sz="4000" b="1" dirty="0" smtClean="0">
              <a:solidFill>
                <a:schemeClr val="tx1"/>
              </a:solidFill>
            </a:endParaRPr>
          </a:p>
          <a:p>
            <a:r>
              <a:rPr lang="ba-RU" sz="4000" b="1" dirty="0" smtClean="0">
                <a:solidFill>
                  <a:schemeClr val="tx1"/>
                </a:solidFill>
              </a:rPr>
              <a:t>Әсәй Әсмәнең сәсенә сәскә сәнсте.</a:t>
            </a:r>
          </a:p>
          <a:p>
            <a:r>
              <a:rPr lang="ba-RU" sz="4000" b="1" dirty="0" smtClean="0">
                <a:solidFill>
                  <a:schemeClr val="tx1"/>
                </a:solidFill>
              </a:rPr>
              <a:t>Беҙҙең үгеҙебеҙ үҙебеҙҙеке.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17738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1444" y="286603"/>
            <a:ext cx="10514235" cy="1450757"/>
          </a:xfrm>
        </p:spPr>
        <p:txBody>
          <a:bodyPr/>
          <a:lstStyle/>
          <a:p>
            <a:r>
              <a:rPr lang="ba-RU" b="1" dirty="0" smtClean="0">
                <a:solidFill>
                  <a:srgbClr val="FF0000"/>
                </a:solidFill>
              </a:rPr>
              <a:t>4. Телтөҙәткестәр</a:t>
            </a:r>
            <a:br>
              <a:rPr lang="ba-RU" b="1" dirty="0" smtClean="0">
                <a:solidFill>
                  <a:srgbClr val="FF0000"/>
                </a:solidFill>
              </a:rPr>
            </a:br>
            <a:r>
              <a:rPr lang="ba-RU" sz="1800" b="1" dirty="0" smtClean="0">
                <a:solidFill>
                  <a:srgbClr val="FF0000"/>
                </a:solidFill>
              </a:rPr>
              <a:t>(чистоговорки)</a:t>
            </a:r>
            <a:endParaRPr lang="ru-RU" sz="18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68490" y="1921159"/>
            <a:ext cx="6277970" cy="3196751"/>
          </a:xfrm>
        </p:spPr>
        <p:txBody>
          <a:bodyPr>
            <a:normAutofit/>
          </a:bodyPr>
          <a:lstStyle/>
          <a:p>
            <a:r>
              <a:rPr lang="ba-RU" sz="3200" dirty="0" smtClean="0">
                <a:solidFill>
                  <a:schemeClr val="tx1"/>
                </a:solidFill>
              </a:rPr>
              <a:t>Ҙа-ҙа-ҙа – ҡаҙҙар киткән һуң ҡайҙа?</a:t>
            </a:r>
          </a:p>
          <a:p>
            <a:r>
              <a:rPr lang="ba-RU" sz="3200" dirty="0" smtClean="0">
                <a:solidFill>
                  <a:schemeClr val="tx1"/>
                </a:solidFill>
              </a:rPr>
              <a:t>Ҙа-ҙа-ҙа – ҡаҙҙар йылғаға барҙы.</a:t>
            </a:r>
          </a:p>
          <a:p>
            <a:r>
              <a:rPr lang="ba-RU" sz="3200" dirty="0">
                <a:solidFill>
                  <a:schemeClr val="tx1"/>
                </a:solidFill>
              </a:rPr>
              <a:t>Ҙа-ҙа-ҙа </a:t>
            </a:r>
            <a:r>
              <a:rPr lang="ba-RU" sz="3200" dirty="0" smtClean="0">
                <a:solidFill>
                  <a:schemeClr val="tx1"/>
                </a:solidFill>
              </a:rPr>
              <a:t>– рәхәтләнеп әй йөҙә,</a:t>
            </a:r>
          </a:p>
          <a:p>
            <a:r>
              <a:rPr lang="ba-RU" sz="3200" dirty="0">
                <a:solidFill>
                  <a:schemeClr val="tx1"/>
                </a:solidFill>
              </a:rPr>
              <a:t>Ҙа-ҙа-ҙа </a:t>
            </a:r>
            <a:r>
              <a:rPr lang="ba-RU" sz="3200" dirty="0" smtClean="0">
                <a:solidFill>
                  <a:schemeClr val="tx1"/>
                </a:solidFill>
              </a:rPr>
              <a:t>–ҡыумағаҙсы ҡаҙҙарҙы.</a:t>
            </a:r>
            <a:endParaRPr lang="ru-RU" sz="3200" dirty="0">
              <a:solidFill>
                <a:schemeClr val="tx1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6460" y="686035"/>
            <a:ext cx="5256203" cy="44318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949990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7546" y="286603"/>
            <a:ext cx="10828134" cy="1450757"/>
          </a:xfrm>
        </p:spPr>
        <p:txBody>
          <a:bodyPr/>
          <a:lstStyle/>
          <a:p>
            <a:r>
              <a:rPr lang="ba-RU" b="1" dirty="0" smtClean="0">
                <a:solidFill>
                  <a:srgbClr val="FF0000"/>
                </a:solidFill>
              </a:rPr>
              <a:t>5. Афористик жанрҙар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98146" y="2555418"/>
            <a:ext cx="5243467" cy="2726266"/>
          </a:xfrm>
        </p:spPr>
        <p:txBody>
          <a:bodyPr>
            <a:normAutofit/>
          </a:bodyPr>
          <a:lstStyle/>
          <a:p>
            <a:r>
              <a:rPr lang="ba-RU" sz="6000" dirty="0" smtClean="0">
                <a:solidFill>
                  <a:schemeClr val="tx1"/>
                </a:solidFill>
              </a:rPr>
              <a:t>    Йомаҡтар</a:t>
            </a:r>
          </a:p>
          <a:p>
            <a:r>
              <a:rPr lang="ba-RU" sz="6000" dirty="0" smtClean="0">
                <a:solidFill>
                  <a:schemeClr val="tx1"/>
                </a:solidFill>
              </a:rPr>
              <a:t>    Мәҡәлдәр</a:t>
            </a:r>
            <a:endParaRPr lang="ru-RU" sz="6000" dirty="0">
              <a:solidFill>
                <a:schemeClr val="tx1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9660" y="850485"/>
            <a:ext cx="4904004" cy="461611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37286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450" y="688064"/>
            <a:ext cx="5459105" cy="4949020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7796" y="688064"/>
            <a:ext cx="4937125" cy="4949020"/>
          </a:xfrm>
        </p:spPr>
      </p:pic>
    </p:spTree>
    <p:extLst>
      <p:ext uri="{BB962C8B-B14F-4D97-AF65-F5344CB8AC3E}">
        <p14:creationId xmlns:p14="http://schemas.microsoft.com/office/powerpoint/2010/main" val="13873942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8642" y="0"/>
            <a:ext cx="10515600" cy="1325563"/>
          </a:xfrm>
        </p:spPr>
        <p:txBody>
          <a:bodyPr/>
          <a:lstStyle/>
          <a:p>
            <a:r>
              <a:rPr lang="ba-RU" b="1" dirty="0" smtClean="0">
                <a:solidFill>
                  <a:srgbClr val="FF0000"/>
                </a:solidFill>
              </a:rPr>
              <a:t>6. Әкиәттәр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507475" y="499968"/>
            <a:ext cx="8297838" cy="4351338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ba-RU" sz="4400" dirty="0"/>
              <a:t>Ты</a:t>
            </a:r>
            <a:r>
              <a:rPr lang="ba-RU" sz="4400" dirty="0">
                <a:solidFill>
                  <a:schemeClr val="tx1"/>
                </a:solidFill>
              </a:rPr>
              <a:t>лсымлы әкиәттәр</a:t>
            </a:r>
          </a:p>
          <a:p>
            <a:pPr marL="514350" indent="-514350">
              <a:buFont typeface="+mj-lt"/>
              <a:buAutoNum type="arabicPeriod"/>
            </a:pPr>
            <a:r>
              <a:rPr lang="ba-RU" sz="4400" dirty="0" smtClean="0">
                <a:solidFill>
                  <a:schemeClr val="tx1"/>
                </a:solidFill>
              </a:rPr>
              <a:t>Батырҙар тураһында әкиәттәр</a:t>
            </a:r>
          </a:p>
          <a:p>
            <a:pPr marL="514350" indent="-514350">
              <a:buFont typeface="+mj-lt"/>
              <a:buAutoNum type="arabicPeriod"/>
            </a:pPr>
            <a:r>
              <a:rPr lang="ba-RU" sz="4400" dirty="0" smtClean="0">
                <a:solidFill>
                  <a:schemeClr val="tx1"/>
                </a:solidFill>
              </a:rPr>
              <a:t>Хайуандар тураһында әкиәттәр</a:t>
            </a:r>
          </a:p>
          <a:p>
            <a:pPr marL="514350" indent="-514350">
              <a:buFont typeface="+mj-lt"/>
              <a:buAutoNum type="arabicPeriod"/>
            </a:pPr>
            <a:r>
              <a:rPr lang="ba-RU" sz="4400" dirty="0" smtClean="0">
                <a:solidFill>
                  <a:schemeClr val="tx1"/>
                </a:solidFill>
              </a:rPr>
              <a:t>Тормош-көнкүреш әкиәттәре</a:t>
            </a:r>
            <a:endParaRPr lang="ru-RU" sz="4400" dirty="0">
              <a:solidFill>
                <a:schemeClr val="tx1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261" y="3502201"/>
            <a:ext cx="6005015" cy="317155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005755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97278" y="1473958"/>
            <a:ext cx="4937760" cy="4395136"/>
          </a:xfrm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ba-RU" sz="4800" b="1" dirty="0" smtClean="0">
                <a:solidFill>
                  <a:srgbClr val="FF0000"/>
                </a:solidFill>
              </a:rPr>
              <a:t>7. Легендалар</a:t>
            </a:r>
          </a:p>
          <a:p>
            <a:pPr algn="ctr">
              <a:lnSpc>
                <a:spcPct val="150000"/>
              </a:lnSpc>
            </a:pPr>
            <a:r>
              <a:rPr lang="ba-RU" sz="4800" b="1" dirty="0" smtClean="0">
                <a:solidFill>
                  <a:srgbClr val="FF0000"/>
                </a:solidFill>
              </a:rPr>
              <a:t>8. Бәйеттәр</a:t>
            </a:r>
          </a:p>
          <a:p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9789" y="319993"/>
            <a:ext cx="5434705" cy="57401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799055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a-RU" b="1" dirty="0" smtClean="0">
                <a:solidFill>
                  <a:srgbClr val="FF0000"/>
                </a:solidFill>
              </a:rPr>
              <a:t>9. Йырҙар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ba-RU" sz="4400" b="1" i="1" dirty="0" smtClean="0">
                <a:solidFill>
                  <a:schemeClr val="tx1"/>
                </a:solidFill>
              </a:rPr>
              <a:t>Ҡыҫҡа йырҙар</a:t>
            </a:r>
          </a:p>
          <a:p>
            <a:r>
              <a:rPr lang="ba-RU" sz="4400" dirty="0">
                <a:solidFill>
                  <a:schemeClr val="tx1"/>
                </a:solidFill>
              </a:rPr>
              <a:t> </a:t>
            </a:r>
            <a:r>
              <a:rPr lang="ba-RU" sz="4400" dirty="0" smtClean="0">
                <a:solidFill>
                  <a:schemeClr val="tx1"/>
                </a:solidFill>
              </a:rPr>
              <a:t> Бейеү, күңел асыу ваҡытында йырлана</a:t>
            </a:r>
          </a:p>
          <a:p>
            <a:r>
              <a:rPr lang="ba-RU" sz="4400" b="1" i="1" dirty="0" smtClean="0">
                <a:solidFill>
                  <a:schemeClr val="tx1"/>
                </a:solidFill>
              </a:rPr>
              <a:t>Оҙон көй</a:t>
            </a:r>
          </a:p>
          <a:p>
            <a:r>
              <a:rPr lang="ba-RU" sz="4400" dirty="0">
                <a:solidFill>
                  <a:schemeClr val="tx1"/>
                </a:solidFill>
              </a:rPr>
              <a:t> </a:t>
            </a:r>
            <a:r>
              <a:rPr lang="ba-RU" sz="4400" dirty="0" smtClean="0">
                <a:solidFill>
                  <a:schemeClr val="tx1"/>
                </a:solidFill>
              </a:rPr>
              <a:t>   Тарихи ваҡиғаларға бәйле, кешеләр </a:t>
            </a:r>
            <a:r>
              <a:rPr lang="ba-RU" sz="4400" dirty="0">
                <a:solidFill>
                  <a:schemeClr val="tx1"/>
                </a:solidFill>
              </a:rPr>
              <a:t>тормошо хаҡында моңһоу йырҙар һ.б</a:t>
            </a:r>
            <a:r>
              <a:rPr lang="ba-RU" sz="4400" dirty="0" smtClean="0">
                <a:solidFill>
                  <a:schemeClr val="tx1"/>
                </a:solidFill>
              </a:rPr>
              <a:t>.</a:t>
            </a:r>
            <a:endParaRPr lang="ru-RU" sz="4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8647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13899" y="3236913"/>
            <a:ext cx="11210972" cy="2852737"/>
          </a:xfrm>
        </p:spPr>
        <p:txBody>
          <a:bodyPr>
            <a:normAutofit/>
          </a:bodyPr>
          <a:lstStyle/>
          <a:p>
            <a:pPr algn="ctr"/>
            <a:r>
              <a:rPr lang="ba-RU" sz="6000" b="1" dirty="0" smtClean="0">
                <a:solidFill>
                  <a:srgbClr val="FF0000"/>
                </a:solidFill>
              </a:rPr>
              <a:t>Балаларҙың ауыҙ-тел ижады</a:t>
            </a:r>
            <a:endParaRPr lang="ru-RU" sz="6000" b="1" dirty="0">
              <a:solidFill>
                <a:srgbClr val="FF0000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 flipV="1">
            <a:off x="1097280" y="3753134"/>
            <a:ext cx="10058400" cy="69999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2825" y="122830"/>
            <a:ext cx="6864824" cy="48648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054507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a-RU" b="1" dirty="0" smtClean="0">
                <a:solidFill>
                  <a:srgbClr val="FF0000"/>
                </a:solidFill>
              </a:rPr>
              <a:t>10. Үҙ-ара </a:t>
            </a:r>
            <a:r>
              <a:rPr lang="ba-RU" b="1" dirty="0">
                <a:solidFill>
                  <a:srgbClr val="FF0000"/>
                </a:solidFill>
              </a:rPr>
              <a:t>әбәкләшеү(дразнилки)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ba-RU" sz="4400" dirty="0" smtClean="0">
                <a:solidFill>
                  <a:schemeClr val="tx1"/>
                </a:solidFill>
              </a:rPr>
              <a:t>Барый, Барый буштан –бушҡа арый</a:t>
            </a:r>
          </a:p>
          <a:p>
            <a:r>
              <a:rPr lang="ba-RU" sz="4400" dirty="0" smtClean="0">
                <a:solidFill>
                  <a:schemeClr val="tx1"/>
                </a:solidFill>
              </a:rPr>
              <a:t>Зиннур, Зиннур, һин бәләкәй, мин ҙур.</a:t>
            </a:r>
          </a:p>
          <a:p>
            <a:r>
              <a:rPr lang="ba-RU" sz="4400" dirty="0" smtClean="0">
                <a:solidFill>
                  <a:schemeClr val="tx1"/>
                </a:solidFill>
              </a:rPr>
              <a:t>Гөлшат, Гөлшат – ватылмаған көршәк</a:t>
            </a:r>
          </a:p>
          <a:p>
            <a:r>
              <a:rPr lang="ba-RU" sz="4400" dirty="0" smtClean="0">
                <a:solidFill>
                  <a:schemeClr val="tx1"/>
                </a:solidFill>
              </a:rPr>
              <a:t>Динә, Динә  - көнө буйы һыу инә</a:t>
            </a:r>
            <a:endParaRPr lang="ba-RU" sz="4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8923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0376" y="286603"/>
            <a:ext cx="10705304" cy="1450757"/>
          </a:xfrm>
        </p:spPr>
        <p:txBody>
          <a:bodyPr/>
          <a:lstStyle/>
          <a:p>
            <a:r>
              <a:rPr lang="ba-RU" b="1" dirty="0" smtClean="0">
                <a:solidFill>
                  <a:srgbClr val="FF0000"/>
                </a:solidFill>
              </a:rPr>
              <a:t>11. Ирештермәктәр (издевки)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a-RU" sz="3600" b="1" dirty="0" smtClean="0">
                <a:solidFill>
                  <a:schemeClr val="tx1"/>
                </a:solidFill>
              </a:rPr>
              <a:t>Илаҡ, илаҡ, илле ҡолаҡ</a:t>
            </a:r>
          </a:p>
          <a:p>
            <a:r>
              <a:rPr lang="ba-RU" sz="3600" b="1" dirty="0" smtClean="0">
                <a:solidFill>
                  <a:schemeClr val="tx1"/>
                </a:solidFill>
              </a:rPr>
              <a:t>Ҡарама тояҡ, ҡашыҡ ҡолаҡ (илаҡ кешегә әйтелә)</a:t>
            </a:r>
            <a:endParaRPr lang="ba-RU" sz="3600" b="1" dirty="0">
              <a:solidFill>
                <a:schemeClr val="tx1"/>
              </a:solidFill>
            </a:endParaRPr>
          </a:p>
          <a:p>
            <a:r>
              <a:rPr lang="ba-RU" sz="3600" b="1" dirty="0" smtClean="0">
                <a:solidFill>
                  <a:schemeClr val="tx1"/>
                </a:solidFill>
              </a:rPr>
              <a:t>«Көлмә кешенән, ауыҙың өшөгән» ..... (юҡ-барға көлөүсе)</a:t>
            </a:r>
          </a:p>
          <a:p>
            <a:r>
              <a:rPr lang="ba-RU" sz="3600" b="1" dirty="0" smtClean="0">
                <a:solidFill>
                  <a:schemeClr val="tx1"/>
                </a:solidFill>
              </a:rPr>
              <a:t>«Ялҡау  ..... </a:t>
            </a:r>
            <a:r>
              <a:rPr lang="ba-RU" sz="3600" b="1" dirty="0">
                <a:solidFill>
                  <a:schemeClr val="tx1"/>
                </a:solidFill>
              </a:rPr>
              <a:t>я</a:t>
            </a:r>
            <a:r>
              <a:rPr lang="ba-RU" sz="3600" b="1" dirty="0" smtClean="0">
                <a:solidFill>
                  <a:schemeClr val="tx1"/>
                </a:solidFill>
              </a:rPr>
              <a:t>лпайған»</a:t>
            </a:r>
          </a:p>
          <a:p>
            <a:r>
              <a:rPr lang="ba-RU" sz="3600" b="1" dirty="0" smtClean="0">
                <a:solidFill>
                  <a:schemeClr val="tx1"/>
                </a:solidFill>
              </a:rPr>
              <a:t>«Серен эстә серетмәгән, үҙе була серетке.....»</a:t>
            </a:r>
          </a:p>
          <a:p>
            <a:endParaRPr lang="ba-RU" dirty="0">
              <a:solidFill>
                <a:schemeClr val="tx1"/>
              </a:solidFill>
            </a:endParaRPr>
          </a:p>
          <a:p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6672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6721" y="762593"/>
            <a:ext cx="7084653" cy="44508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582900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65161" y="1889505"/>
            <a:ext cx="6454028" cy="4351338"/>
          </a:xfrm>
        </p:spPr>
        <p:txBody>
          <a:bodyPr>
            <a:normAutofit/>
          </a:bodyPr>
          <a:lstStyle/>
          <a:p>
            <a:r>
              <a:rPr lang="ba-RU" sz="4400" b="1" dirty="0" smtClean="0">
                <a:solidFill>
                  <a:schemeClr val="tx1"/>
                </a:solidFill>
              </a:rPr>
              <a:t>Малайҙар, малайҙар</a:t>
            </a:r>
          </a:p>
          <a:p>
            <a:r>
              <a:rPr lang="ba-RU" sz="4400" b="1" dirty="0" smtClean="0">
                <a:solidFill>
                  <a:schemeClr val="tx1"/>
                </a:solidFill>
              </a:rPr>
              <a:t>Сүплектәге ҡалайҙар</a:t>
            </a:r>
          </a:p>
          <a:p>
            <a:r>
              <a:rPr lang="ba-RU" sz="4400" b="1" dirty="0" smtClean="0">
                <a:solidFill>
                  <a:schemeClr val="tx1"/>
                </a:solidFill>
              </a:rPr>
              <a:t>Ҡыҙҙар, ҡыҙҙар,</a:t>
            </a:r>
          </a:p>
          <a:p>
            <a:r>
              <a:rPr lang="ba-RU" sz="4400" b="1" dirty="0" smtClean="0">
                <a:solidFill>
                  <a:schemeClr val="tx1"/>
                </a:solidFill>
              </a:rPr>
              <a:t>Һауалағы йондоҙҙар.</a:t>
            </a:r>
          </a:p>
          <a:p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4472" y="413249"/>
            <a:ext cx="5247326" cy="49639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604427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a-RU" b="1" dirty="0" smtClean="0">
                <a:solidFill>
                  <a:srgbClr val="FF0000"/>
                </a:solidFill>
              </a:rPr>
              <a:t>12.Һемәйткестәр (потешки)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ba-RU" sz="3200" b="1" dirty="0" smtClean="0">
                <a:solidFill>
                  <a:schemeClr val="tx1"/>
                </a:solidFill>
              </a:rPr>
              <a:t>-«Суйын» тиген.</a:t>
            </a:r>
          </a:p>
          <a:p>
            <a:pPr>
              <a:lnSpc>
                <a:spcPct val="100000"/>
              </a:lnSpc>
            </a:pPr>
            <a:r>
              <a:rPr lang="ba-RU" sz="3200" b="1" dirty="0">
                <a:solidFill>
                  <a:schemeClr val="tx1"/>
                </a:solidFill>
              </a:rPr>
              <a:t>-</a:t>
            </a:r>
            <a:r>
              <a:rPr lang="ba-RU" sz="3200" b="1" dirty="0" smtClean="0">
                <a:solidFill>
                  <a:schemeClr val="tx1"/>
                </a:solidFill>
              </a:rPr>
              <a:t>Суйын.</a:t>
            </a:r>
          </a:p>
          <a:p>
            <a:pPr>
              <a:lnSpc>
                <a:spcPct val="100000"/>
              </a:lnSpc>
            </a:pPr>
            <a:r>
              <a:rPr lang="ba-RU" sz="3200" b="1" dirty="0" smtClean="0">
                <a:solidFill>
                  <a:schemeClr val="tx1"/>
                </a:solidFill>
              </a:rPr>
              <a:t>- Иртәгә һинең туйың.</a:t>
            </a:r>
          </a:p>
          <a:p>
            <a:pPr>
              <a:lnSpc>
                <a:spcPct val="100000"/>
              </a:lnSpc>
            </a:pPr>
            <a:endParaRPr lang="ba-RU" sz="3200" b="1" dirty="0"/>
          </a:p>
          <a:p>
            <a:pPr>
              <a:lnSpc>
                <a:spcPct val="100000"/>
              </a:lnSpc>
            </a:pPr>
            <a:r>
              <a:rPr lang="ba-RU" sz="3200" b="1" dirty="0" smtClean="0">
                <a:solidFill>
                  <a:schemeClr val="tx1"/>
                </a:solidFill>
              </a:rPr>
              <a:t>-Ҡайҙа?</a:t>
            </a:r>
          </a:p>
          <a:p>
            <a:pPr>
              <a:lnSpc>
                <a:spcPct val="100000"/>
              </a:lnSpc>
            </a:pPr>
            <a:r>
              <a:rPr lang="ba-RU" sz="3200" b="1" dirty="0" smtClean="0">
                <a:solidFill>
                  <a:schemeClr val="tx1"/>
                </a:solidFill>
              </a:rPr>
              <a:t>-Ҡая башында.</a:t>
            </a:r>
          </a:p>
          <a:p>
            <a:pPr>
              <a:lnSpc>
                <a:spcPct val="100000"/>
              </a:lnSpc>
            </a:pPr>
            <a:endParaRPr lang="ba-RU" b="1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17920" y="2487180"/>
            <a:ext cx="4937760" cy="402336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ba-RU" sz="3200" b="1" dirty="0">
                <a:solidFill>
                  <a:schemeClr val="tx1"/>
                </a:solidFill>
              </a:rPr>
              <a:t>«Һалам», -тиген.</a:t>
            </a:r>
          </a:p>
          <a:p>
            <a:pPr>
              <a:lnSpc>
                <a:spcPct val="100000"/>
              </a:lnSpc>
            </a:pPr>
            <a:r>
              <a:rPr lang="ba-RU" sz="3200" b="1" dirty="0">
                <a:solidFill>
                  <a:schemeClr val="tx1"/>
                </a:solidFill>
              </a:rPr>
              <a:t>Һалам.</a:t>
            </a:r>
          </a:p>
          <a:p>
            <a:pPr>
              <a:lnSpc>
                <a:spcPct val="100000"/>
              </a:lnSpc>
            </a:pPr>
            <a:r>
              <a:rPr lang="ba-RU" sz="3200" b="1" dirty="0">
                <a:solidFill>
                  <a:schemeClr val="tx1"/>
                </a:solidFill>
              </a:rPr>
              <a:t>Иртәгә һине алам.</a:t>
            </a:r>
            <a:endParaRPr lang="ru-RU" sz="3200" b="1" dirty="0">
              <a:solidFill>
                <a:schemeClr val="tx1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61982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500061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ba-RU" b="1" dirty="0" smtClean="0">
                <a:solidFill>
                  <a:srgbClr val="FF0000"/>
                </a:solidFill>
              </a:rPr>
              <a:t>13. Тәбиғәткә мөрәжәғәт итеү</a:t>
            </a:r>
            <a:r>
              <a:rPr lang="ba-RU" dirty="0" smtClean="0"/>
              <a:t/>
            </a:r>
            <a:br>
              <a:rPr lang="ba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148381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ba-RU" sz="3200" b="1" dirty="0" smtClean="0"/>
              <a:t>Ҡоштарҙы ҡыуғанда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ba-RU" sz="3200" b="1" dirty="0" smtClean="0"/>
              <a:t>Балыҡ ҡаптырғанда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ba-RU" sz="3200" b="1" dirty="0" smtClean="0"/>
              <a:t>Көн торошона бәйле теләктәр</a:t>
            </a:r>
          </a:p>
          <a:p>
            <a:r>
              <a:rPr lang="ba-RU" sz="3600" i="1" dirty="0" smtClean="0">
                <a:solidFill>
                  <a:srgbClr val="FF0000"/>
                </a:solidFill>
              </a:rPr>
              <a:t>       Ямғыр яу, яу,</a:t>
            </a:r>
          </a:p>
          <a:p>
            <a:r>
              <a:rPr lang="ba-RU" sz="3600" i="1" dirty="0" smtClean="0">
                <a:solidFill>
                  <a:srgbClr val="FF0000"/>
                </a:solidFill>
              </a:rPr>
              <a:t>       Иген үҫ, үҫ</a:t>
            </a:r>
          </a:p>
          <a:p>
            <a:r>
              <a:rPr lang="ba-RU" sz="3600" dirty="0" smtClean="0">
                <a:solidFill>
                  <a:srgbClr val="FF0000"/>
                </a:solidFill>
              </a:rPr>
              <a:t>                   </a:t>
            </a:r>
            <a:r>
              <a:rPr lang="ba-RU" sz="3600" i="1" dirty="0" smtClean="0">
                <a:solidFill>
                  <a:srgbClr val="FF0000"/>
                </a:solidFill>
              </a:rPr>
              <a:t>Ҡояш апай кил, кил, </a:t>
            </a:r>
          </a:p>
          <a:p>
            <a:r>
              <a:rPr lang="ba-RU" sz="3600" i="1" dirty="0">
                <a:solidFill>
                  <a:srgbClr val="FF0000"/>
                </a:solidFill>
              </a:rPr>
              <a:t> </a:t>
            </a:r>
            <a:r>
              <a:rPr lang="ba-RU" sz="3600" i="1" dirty="0" smtClean="0">
                <a:solidFill>
                  <a:srgbClr val="FF0000"/>
                </a:solidFill>
              </a:rPr>
              <a:t>                 Ҡара болт кит, кит.</a:t>
            </a:r>
            <a:endParaRPr lang="ru-RU" sz="36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7644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1504" y="286603"/>
            <a:ext cx="8303013" cy="6227260"/>
          </a:xfrm>
        </p:spPr>
      </p:pic>
    </p:spTree>
    <p:extLst>
      <p:ext uri="{BB962C8B-B14F-4D97-AF65-F5344CB8AC3E}">
        <p14:creationId xmlns:p14="http://schemas.microsoft.com/office/powerpoint/2010/main" val="423767993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a-RU" b="1" dirty="0" smtClean="0">
                <a:solidFill>
                  <a:srgbClr val="FF0000"/>
                </a:solidFill>
              </a:rPr>
              <a:t>14. Уйын фольклоры 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542" y="2235936"/>
            <a:ext cx="5623760" cy="37554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8655" y="426588"/>
            <a:ext cx="4167505" cy="27617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5581" y="3403443"/>
            <a:ext cx="4120579" cy="30519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37938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a-RU" b="1" dirty="0" smtClean="0">
                <a:solidFill>
                  <a:srgbClr val="FF0000"/>
                </a:solidFill>
              </a:rPr>
              <a:t>15. Байрамдар, йолалар</a:t>
            </a:r>
            <a:r>
              <a:rPr lang="ba-RU" dirty="0" smtClean="0"/>
              <a:t/>
            </a:r>
            <a:br>
              <a:rPr lang="ba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138450" y="1184181"/>
            <a:ext cx="9629633" cy="435133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ba-RU" b="1" dirty="0" smtClean="0">
                <a:solidFill>
                  <a:schemeClr val="tx1"/>
                </a:solidFill>
              </a:rPr>
              <a:t>Тәбиғәткә бәйле традицион байрамдар.  Хеҙмәткә бәйле байрамдар, өмәләр.   Дини байрамдар.</a:t>
            </a:r>
            <a:endParaRPr lang="ba-RU" b="1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endParaRPr lang="ba-RU" dirty="0" smtClean="0"/>
          </a:p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8415" y="2178359"/>
            <a:ext cx="9159668" cy="42547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549499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ba-RU" dirty="0" smtClean="0">
                <a:solidFill>
                  <a:srgbClr val="FF0000"/>
                </a:solidFill>
              </a:rPr>
              <a:t>Халыҡ байрамдары</a:t>
            </a:r>
            <a:br>
              <a:rPr lang="ba-RU" dirty="0" smtClean="0">
                <a:solidFill>
                  <a:srgbClr val="FF0000"/>
                </a:solidFill>
              </a:rPr>
            </a:br>
            <a:r>
              <a:rPr lang="ba-RU" dirty="0" smtClean="0">
                <a:solidFill>
                  <a:srgbClr val="FF0000"/>
                </a:solidFill>
              </a:rPr>
              <a:t> </a:t>
            </a:r>
            <a:r>
              <a:rPr lang="ba-RU" b="1" dirty="0" smtClean="0">
                <a:solidFill>
                  <a:srgbClr val="FF0000"/>
                </a:solidFill>
              </a:rPr>
              <a:t>Кәкүк сәйе 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7" name="Picture 3" descr="D:\LENOVO\Desktop\Матер р.гр.-2014\doc6lldjohoklt1mqh2f4yp_800_48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688608" y="1898921"/>
            <a:ext cx="7560859" cy="46792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117550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97732" y="118907"/>
            <a:ext cx="7886700" cy="936104"/>
          </a:xfrm>
        </p:spPr>
        <p:txBody>
          <a:bodyPr/>
          <a:lstStyle/>
          <a:p>
            <a:pPr algn="ctr"/>
            <a:r>
              <a:rPr lang="ba-RU" b="1" dirty="0" smtClean="0">
                <a:solidFill>
                  <a:srgbClr val="FF0000"/>
                </a:solidFill>
              </a:rPr>
              <a:t>Ҡарға бутҡаһы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3074" name="Picture 2" descr="D:\LENOVO\Desktop\Матер р.гр.-2014\9845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/>
          <a:srcRect l="14056" r="13654"/>
          <a:stretch/>
        </p:blipFill>
        <p:spPr bwMode="auto">
          <a:xfrm>
            <a:off x="6755642" y="1060093"/>
            <a:ext cx="3930554" cy="2873131"/>
          </a:xfrm>
          <a:prstGeom prst="rect">
            <a:avLst/>
          </a:prstGeom>
          <a:noFill/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683" y="1055011"/>
            <a:ext cx="4166591" cy="285082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6703" y="4103551"/>
            <a:ext cx="3314229" cy="237626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8802" y="4062488"/>
            <a:ext cx="3168352" cy="2458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865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76450" y="63967"/>
            <a:ext cx="7886700" cy="1325563"/>
          </a:xfrm>
        </p:spPr>
        <p:txBody>
          <a:bodyPr/>
          <a:lstStyle/>
          <a:p>
            <a:r>
              <a:rPr lang="ru-RU" dirty="0" smtClean="0"/>
              <a:t>               </a:t>
            </a:r>
            <a:r>
              <a:rPr lang="ru-RU" dirty="0" err="1" smtClean="0">
                <a:solidFill>
                  <a:srgbClr val="FF0000"/>
                </a:solidFill>
              </a:rPr>
              <a:t>Һабантуй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5" name="Содержимое 4" descr="Tatarskiy-prazdnik-Sabantuy-proshel-v-Azerbaydzhane-sabantui-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22830" y="1616570"/>
            <a:ext cx="5104263" cy="34331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Содержимое 3" descr="post-535913-1289908339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6496334" y="1389530"/>
            <a:ext cx="5295332" cy="35319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Содержимое 3" descr="a8e6d53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671247" y="3898501"/>
            <a:ext cx="3770117" cy="277731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979659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80" y="-232012"/>
            <a:ext cx="10058400" cy="1450757"/>
          </a:xfrm>
        </p:spPr>
        <p:txBody>
          <a:bodyPr/>
          <a:lstStyle/>
          <a:p>
            <a:r>
              <a:rPr lang="ba-RU" b="1" dirty="0" smtClean="0">
                <a:solidFill>
                  <a:srgbClr val="FF0000"/>
                </a:solidFill>
              </a:rPr>
              <a:t>Шәжәрә байрамы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4098" name="Picture 2" descr="D:\LENOVO\Desktop\Матер р.гр.-2014\Shegere_bairam_d_Starobabichevo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1445" y="1417096"/>
            <a:ext cx="6307682" cy="468345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099" name="Picture 3" descr="D:\LENOVO\Desktop\Матер р.гр.-2014\9a148747f064e1ef80d74601de48a3d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45544" y="3758822"/>
            <a:ext cx="4090029" cy="2762331"/>
          </a:xfrm>
          <a:prstGeom prst="rect">
            <a:avLst/>
          </a:prstGeom>
          <a:noFill/>
        </p:spPr>
      </p:pic>
      <p:pic>
        <p:nvPicPr>
          <p:cNvPr id="4100" name="Picture 4" descr="D:\LENOVO\Desktop\Матер р.гр.-2014\semia1_285_30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08566" y="122830"/>
            <a:ext cx="3763984" cy="33977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61913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00501" y="4749420"/>
            <a:ext cx="11591499" cy="2016503"/>
          </a:xfrm>
        </p:spPr>
        <p:txBody>
          <a:bodyPr>
            <a:normAutofit fontScale="90000"/>
          </a:bodyPr>
          <a:lstStyle/>
          <a:p>
            <a:pPr algn="ctr"/>
            <a:r>
              <a:rPr lang="ba-RU" b="1" dirty="0" smtClean="0">
                <a:solidFill>
                  <a:srgbClr val="FF0000"/>
                </a:solidFill>
              </a:rPr>
              <a:t>Балалар өсөн ололар тарафынан тыуҙырылған фольклор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8735" y="182973"/>
            <a:ext cx="6574145" cy="34475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632913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6086" y="29328"/>
            <a:ext cx="10058400" cy="1450757"/>
          </a:xfrm>
        </p:spPr>
        <p:txBody>
          <a:bodyPr/>
          <a:lstStyle/>
          <a:p>
            <a:r>
              <a:rPr lang="ba-RU" b="1" dirty="0" smtClean="0">
                <a:solidFill>
                  <a:srgbClr val="FF0000"/>
                </a:solidFill>
              </a:rPr>
              <a:t>1.Сәңгелдәк йырҙары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pPr>
              <a:lnSpc>
                <a:spcPct val="150000"/>
              </a:lnSpc>
            </a:pPr>
            <a:r>
              <a:rPr lang="ba-RU" sz="4000" b="1" dirty="0" smtClean="0"/>
              <a:t>Әлли-бәлли итәр ул,</a:t>
            </a:r>
          </a:p>
          <a:p>
            <a:pPr>
              <a:lnSpc>
                <a:spcPct val="150000"/>
              </a:lnSpc>
            </a:pPr>
            <a:r>
              <a:rPr lang="ba-RU" sz="4000" b="1" dirty="0" smtClean="0"/>
              <a:t>Үҫеп буйға етәр ул,</a:t>
            </a:r>
          </a:p>
          <a:p>
            <a:pPr>
              <a:lnSpc>
                <a:spcPct val="150000"/>
              </a:lnSpc>
            </a:pPr>
            <a:r>
              <a:rPr lang="ba-RU" sz="4000" b="1" dirty="0" smtClean="0"/>
              <a:t>Үҫеп буйға еткәс тә</a:t>
            </a:r>
          </a:p>
          <a:p>
            <a:pPr>
              <a:lnSpc>
                <a:spcPct val="150000"/>
              </a:lnSpc>
            </a:pPr>
            <a:r>
              <a:rPr lang="ba-RU" sz="4000" b="1" dirty="0" smtClean="0"/>
              <a:t>Уҡыуҙарға китәр ул....</a:t>
            </a:r>
            <a:endParaRPr lang="ru-RU" sz="4000" b="1" dirty="0"/>
          </a:p>
        </p:txBody>
      </p:sp>
      <p:pic>
        <p:nvPicPr>
          <p:cNvPr id="5" name="Объект 3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9872" y="975118"/>
            <a:ext cx="5181600" cy="43054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474916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54842" y="594590"/>
            <a:ext cx="6523629" cy="5557814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</a:pPr>
            <a:r>
              <a:rPr lang="ba-RU" sz="4000" b="1" dirty="0" smtClean="0">
                <a:solidFill>
                  <a:srgbClr val="FF0000"/>
                </a:solidFill>
              </a:rPr>
              <a:t>2</a:t>
            </a:r>
            <a:r>
              <a:rPr lang="ba-RU" sz="4800" b="1" dirty="0">
                <a:solidFill>
                  <a:srgbClr val="FF0000"/>
                </a:solidFill>
              </a:rPr>
              <a:t>. Әүрәткестәр </a:t>
            </a:r>
            <a:endParaRPr lang="ba-RU" sz="4800" b="1" dirty="0" smtClean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ba-RU" sz="4000" b="1" dirty="0" smtClean="0"/>
              <a:t>- Уятҡыстар</a:t>
            </a:r>
          </a:p>
          <a:p>
            <a:pPr>
              <a:lnSpc>
                <a:spcPct val="150000"/>
              </a:lnSpc>
            </a:pPr>
            <a:r>
              <a:rPr lang="ba-RU" sz="4000" b="1" dirty="0" smtClean="0"/>
              <a:t>- Һөйгөстәр , һикерткестәр</a:t>
            </a:r>
          </a:p>
          <a:p>
            <a:pPr>
              <a:lnSpc>
                <a:spcPct val="150000"/>
              </a:lnSpc>
            </a:pPr>
            <a:r>
              <a:rPr lang="ba-RU" sz="4000" b="1" dirty="0" smtClean="0"/>
              <a:t>- Йыуатҡыстар, шаяртҡыстар</a:t>
            </a:r>
          </a:p>
          <a:p>
            <a:pPr>
              <a:lnSpc>
                <a:spcPct val="150000"/>
              </a:lnSpc>
            </a:pPr>
            <a:r>
              <a:rPr lang="ba-RU" sz="4000" b="1" dirty="0" smtClean="0"/>
              <a:t>- Арбауҙар, имләүҙәр</a:t>
            </a:r>
          </a:p>
          <a:p>
            <a:pPr>
              <a:lnSpc>
                <a:spcPct val="150000"/>
              </a:lnSpc>
            </a:pPr>
            <a:r>
              <a:rPr lang="ba-RU" sz="4000" b="1" dirty="0" smtClean="0"/>
              <a:t>- Таҡмаҡтар</a:t>
            </a:r>
          </a:p>
          <a:p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8471" y="898134"/>
            <a:ext cx="5181600" cy="3886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435099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491" y="0"/>
            <a:ext cx="11341288" cy="6516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96644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982638" y="395785"/>
            <a:ext cx="5036025" cy="5704764"/>
          </a:xfrm>
        </p:spPr>
        <p:txBody>
          <a:bodyPr>
            <a:normAutofit/>
          </a:bodyPr>
          <a:lstStyle/>
          <a:p>
            <a:r>
              <a:rPr lang="ba-RU" b="1" dirty="0">
                <a:solidFill>
                  <a:srgbClr val="FF0000"/>
                </a:solidFill>
              </a:rPr>
              <a:t>Уятҡыстар </a:t>
            </a:r>
            <a:endParaRPr lang="ru-RU" b="1" dirty="0">
              <a:solidFill>
                <a:srgbClr val="FF0000"/>
              </a:solidFill>
            </a:endParaRPr>
          </a:p>
          <a:p>
            <a:r>
              <a:rPr lang="ba-RU" b="1" dirty="0">
                <a:solidFill>
                  <a:schemeClr val="tx1"/>
                </a:solidFill>
              </a:rPr>
              <a:t>Уян, балам,  тиҙ уян,</a:t>
            </a:r>
            <a:endParaRPr lang="ru-RU" b="1" dirty="0">
              <a:solidFill>
                <a:schemeClr val="tx1"/>
              </a:solidFill>
            </a:endParaRPr>
          </a:p>
          <a:p>
            <a:r>
              <a:rPr lang="ba-RU" b="1" dirty="0">
                <a:solidFill>
                  <a:schemeClr val="tx1"/>
                </a:solidFill>
              </a:rPr>
              <a:t>Ҡасып китте төн – ҡуян.</a:t>
            </a:r>
            <a:endParaRPr lang="ru-RU" b="1" dirty="0">
              <a:solidFill>
                <a:schemeClr val="tx1"/>
              </a:solidFill>
            </a:endParaRPr>
          </a:p>
          <a:p>
            <a:r>
              <a:rPr lang="ba-RU" b="1" dirty="0">
                <a:solidFill>
                  <a:schemeClr val="tx1"/>
                </a:solidFill>
              </a:rPr>
              <a:t>Йомошаҡ ҡына сәстәреңдән</a:t>
            </a:r>
            <a:endParaRPr lang="ru-RU" b="1" dirty="0">
              <a:solidFill>
                <a:schemeClr val="tx1"/>
              </a:solidFill>
            </a:endParaRPr>
          </a:p>
          <a:p>
            <a:r>
              <a:rPr lang="ba-RU" b="1" dirty="0">
                <a:solidFill>
                  <a:schemeClr val="tx1"/>
                </a:solidFill>
              </a:rPr>
              <a:t>Һөйөп, иркәләп ҡуям</a:t>
            </a:r>
            <a:r>
              <a:rPr lang="ba-RU" b="1" dirty="0" smtClean="0">
                <a:solidFill>
                  <a:schemeClr val="tx1"/>
                </a:solidFill>
              </a:rPr>
              <a:t>.</a:t>
            </a:r>
          </a:p>
          <a:p>
            <a:endParaRPr lang="ru-RU" b="1" dirty="0"/>
          </a:p>
          <a:p>
            <a:r>
              <a:rPr lang="ba-RU" b="1" dirty="0">
                <a:solidFill>
                  <a:srgbClr val="FF0000"/>
                </a:solidFill>
              </a:rPr>
              <a:t>Һөйгөстәр</a:t>
            </a:r>
            <a:r>
              <a:rPr lang="ba-RU" b="1" dirty="0"/>
              <a:t> </a:t>
            </a:r>
            <a:endParaRPr lang="ru-RU" b="1" dirty="0"/>
          </a:p>
          <a:p>
            <a:r>
              <a:rPr lang="ba-RU" b="1" dirty="0">
                <a:solidFill>
                  <a:schemeClr val="tx1"/>
                </a:solidFill>
              </a:rPr>
              <a:t>Бәпес, бәпес, бәпесем,</a:t>
            </a:r>
            <a:endParaRPr lang="ru-RU" b="1" dirty="0">
              <a:solidFill>
                <a:schemeClr val="tx1"/>
              </a:solidFill>
            </a:endParaRPr>
          </a:p>
          <a:p>
            <a:r>
              <a:rPr lang="ba-RU" b="1" dirty="0">
                <a:solidFill>
                  <a:schemeClr val="tx1"/>
                </a:solidFill>
              </a:rPr>
              <a:t>Тиҙ уҫеп китһәң икән.</a:t>
            </a:r>
            <a:endParaRPr lang="ru-RU" b="1" dirty="0">
              <a:solidFill>
                <a:schemeClr val="tx1"/>
              </a:solidFill>
            </a:endParaRPr>
          </a:p>
          <a:p>
            <a:r>
              <a:rPr lang="ba-RU" b="1" dirty="0">
                <a:solidFill>
                  <a:schemeClr val="tx1"/>
                </a:solidFill>
              </a:rPr>
              <a:t>Ҡасан арҡаларына </a:t>
            </a:r>
            <a:endParaRPr lang="ru-RU" b="1" dirty="0">
              <a:solidFill>
                <a:schemeClr val="tx1"/>
              </a:solidFill>
            </a:endParaRPr>
          </a:p>
          <a:p>
            <a:r>
              <a:rPr lang="ba-RU" b="1" dirty="0">
                <a:solidFill>
                  <a:schemeClr val="tx1"/>
                </a:solidFill>
              </a:rPr>
              <a:t>Ҡулдарым һыйыр икән.</a:t>
            </a:r>
            <a:endParaRPr lang="ru-RU" b="1" dirty="0">
              <a:solidFill>
                <a:schemeClr val="tx1"/>
              </a:solidFill>
            </a:endParaRPr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18663" y="1282890"/>
            <a:ext cx="4937760" cy="5473310"/>
          </a:xfrm>
        </p:spPr>
        <p:txBody>
          <a:bodyPr>
            <a:normAutofit/>
          </a:bodyPr>
          <a:lstStyle/>
          <a:p>
            <a:r>
              <a:rPr lang="ba-RU" sz="2800" b="1" dirty="0">
                <a:solidFill>
                  <a:srgbClr val="FF0000"/>
                </a:solidFill>
              </a:rPr>
              <a:t>Һикерткестәр </a:t>
            </a:r>
            <a:endParaRPr lang="ru-RU" sz="2800" dirty="0">
              <a:solidFill>
                <a:srgbClr val="FF0000"/>
              </a:solidFill>
            </a:endParaRPr>
          </a:p>
          <a:p>
            <a:r>
              <a:rPr lang="ba-RU" sz="2800" dirty="0">
                <a:solidFill>
                  <a:schemeClr val="tx1"/>
                </a:solidFill>
              </a:rPr>
              <a:t>Һоп-һоп, һоп-һоп, </a:t>
            </a:r>
            <a:endParaRPr lang="ru-RU" sz="2800" dirty="0">
              <a:solidFill>
                <a:schemeClr val="tx1"/>
              </a:solidFill>
            </a:endParaRPr>
          </a:p>
          <a:p>
            <a:r>
              <a:rPr lang="ba-RU" sz="2800" dirty="0">
                <a:solidFill>
                  <a:schemeClr val="tx1"/>
                </a:solidFill>
              </a:rPr>
              <a:t>Үҫ, бәпесем, ҙур үсһен.</a:t>
            </a:r>
            <a:endParaRPr lang="ru-RU" sz="2800" dirty="0">
              <a:solidFill>
                <a:schemeClr val="tx1"/>
              </a:solidFill>
            </a:endParaRPr>
          </a:p>
          <a:p>
            <a:r>
              <a:rPr lang="ba-RU" sz="2800" dirty="0">
                <a:solidFill>
                  <a:schemeClr val="tx1"/>
                </a:solidFill>
              </a:rPr>
              <a:t>Аяктары нығыһын,</a:t>
            </a:r>
            <a:endParaRPr lang="ru-RU" sz="2800" dirty="0">
              <a:solidFill>
                <a:schemeClr val="tx1"/>
              </a:solidFill>
            </a:endParaRPr>
          </a:p>
          <a:p>
            <a:r>
              <a:rPr lang="ba-RU" sz="2800" dirty="0">
                <a:solidFill>
                  <a:schemeClr val="tx1"/>
                </a:solidFill>
              </a:rPr>
              <a:t>Үҫһен, үҫһен , ҙур үҫһен</a:t>
            </a:r>
            <a:r>
              <a:rPr lang="ba-RU" dirty="0" smtClean="0">
                <a:solidFill>
                  <a:schemeClr val="tx1"/>
                </a:solidFill>
              </a:rPr>
              <a:t>.</a:t>
            </a:r>
            <a:endParaRPr lang="ru-RU" dirty="0" smtClean="0">
              <a:solidFill>
                <a:schemeClr val="tx1"/>
              </a:solidFill>
            </a:endParaRPr>
          </a:p>
          <a:p>
            <a:endParaRPr lang="ba-RU" b="1" dirty="0" smtClean="0"/>
          </a:p>
        </p:txBody>
      </p:sp>
    </p:spTree>
    <p:extLst>
      <p:ext uri="{BB962C8B-B14F-4D97-AF65-F5344CB8AC3E}">
        <p14:creationId xmlns:p14="http://schemas.microsoft.com/office/powerpoint/2010/main" val="8886777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33255" y="1026868"/>
            <a:ext cx="5726602" cy="4691544"/>
          </a:xfrm>
        </p:spPr>
        <p:txBody>
          <a:bodyPr>
            <a:normAutofit fontScale="92500" lnSpcReduction="10000"/>
          </a:bodyPr>
          <a:lstStyle/>
          <a:p>
            <a:r>
              <a:rPr lang="ba-RU" sz="2600" b="1" dirty="0" smtClean="0">
                <a:solidFill>
                  <a:srgbClr val="FF0000"/>
                </a:solidFill>
              </a:rPr>
              <a:t>Баланы мунса индергәндә </a:t>
            </a:r>
            <a:endParaRPr lang="ru-RU" sz="2600" dirty="0" smtClean="0">
              <a:solidFill>
                <a:srgbClr val="FF0000"/>
              </a:solidFill>
            </a:endParaRPr>
          </a:p>
          <a:p>
            <a:r>
              <a:rPr lang="ba-RU" sz="2600" dirty="0" smtClean="0"/>
              <a:t> </a:t>
            </a:r>
            <a:endParaRPr lang="ru-RU" sz="2600" dirty="0" smtClean="0"/>
          </a:p>
          <a:p>
            <a:r>
              <a:rPr lang="ba-RU" sz="2600" dirty="0" smtClean="0">
                <a:solidFill>
                  <a:schemeClr val="tx1"/>
                </a:solidFill>
              </a:rPr>
              <a:t>Мунса ташы,  </a:t>
            </a:r>
            <a:endParaRPr lang="ru-RU" sz="2600" dirty="0" smtClean="0">
              <a:solidFill>
                <a:schemeClr val="tx1"/>
              </a:solidFill>
            </a:endParaRPr>
          </a:p>
          <a:p>
            <a:r>
              <a:rPr lang="ba-RU" sz="2600" dirty="0" smtClean="0">
                <a:solidFill>
                  <a:schemeClr val="tx1"/>
                </a:solidFill>
              </a:rPr>
              <a:t>Бүрәнә башы,</a:t>
            </a:r>
            <a:endParaRPr lang="ru-RU" sz="2600" dirty="0" smtClean="0">
              <a:solidFill>
                <a:schemeClr val="tx1"/>
              </a:solidFill>
            </a:endParaRPr>
          </a:p>
          <a:p>
            <a:r>
              <a:rPr lang="ba-RU" sz="2600" dirty="0" smtClean="0">
                <a:solidFill>
                  <a:schemeClr val="tx1"/>
                </a:solidFill>
              </a:rPr>
              <a:t>Ят та йоҡла.</a:t>
            </a:r>
            <a:endParaRPr lang="ru-RU" sz="2600" dirty="0" smtClean="0">
              <a:solidFill>
                <a:schemeClr val="tx1"/>
              </a:solidFill>
            </a:endParaRPr>
          </a:p>
          <a:p>
            <a:r>
              <a:rPr lang="ba-RU" sz="2600" dirty="0" smtClean="0">
                <a:solidFill>
                  <a:schemeClr val="tx1"/>
                </a:solidFill>
              </a:rPr>
              <a:t>Тор ҙа уйна!</a:t>
            </a:r>
            <a:endParaRPr lang="ru-RU" sz="2600" dirty="0" smtClean="0">
              <a:solidFill>
                <a:schemeClr val="tx1"/>
              </a:solidFill>
            </a:endParaRPr>
          </a:p>
          <a:p>
            <a:r>
              <a:rPr lang="ba-RU" sz="2600" dirty="0" smtClean="0">
                <a:solidFill>
                  <a:schemeClr val="tx1"/>
                </a:solidFill>
              </a:rPr>
              <a:t>Әбейҙе – әбей тиген,</a:t>
            </a:r>
            <a:endParaRPr lang="ru-RU" sz="2600" dirty="0" smtClean="0">
              <a:solidFill>
                <a:schemeClr val="tx1"/>
              </a:solidFill>
            </a:endParaRPr>
          </a:p>
          <a:p>
            <a:r>
              <a:rPr lang="ba-RU" sz="2600" dirty="0" smtClean="0">
                <a:solidFill>
                  <a:schemeClr val="tx1"/>
                </a:solidFill>
              </a:rPr>
              <a:t>Бабайҙы – бабай тиген.</a:t>
            </a:r>
            <a:endParaRPr lang="ru-RU" sz="2600" dirty="0" smtClean="0">
              <a:solidFill>
                <a:schemeClr val="tx1"/>
              </a:solidFill>
            </a:endParaRPr>
          </a:p>
          <a:p>
            <a:r>
              <a:rPr lang="ba-RU" sz="2600" dirty="0" smtClean="0">
                <a:solidFill>
                  <a:schemeClr val="tx1"/>
                </a:solidFill>
              </a:rPr>
              <a:t>Тәмле-татлы </a:t>
            </a:r>
            <a:endParaRPr lang="ru-RU" sz="2600" dirty="0" smtClean="0">
              <a:solidFill>
                <a:schemeClr val="tx1"/>
              </a:solidFill>
            </a:endParaRPr>
          </a:p>
          <a:p>
            <a:r>
              <a:rPr lang="ba-RU" sz="2600" dirty="0" smtClean="0">
                <a:solidFill>
                  <a:schemeClr val="tx1"/>
                </a:solidFill>
              </a:rPr>
              <a:t>Телле бул!</a:t>
            </a:r>
            <a:endParaRPr lang="ru-RU" sz="2600" dirty="0" smtClean="0">
              <a:solidFill>
                <a:schemeClr val="tx1"/>
              </a:solidFill>
            </a:endParaRPr>
          </a:p>
          <a:p>
            <a:endParaRPr lang="ru-RU" dirty="0"/>
          </a:p>
        </p:txBody>
      </p:sp>
      <p:pic>
        <p:nvPicPr>
          <p:cNvPr id="2" name="Объект 1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3312" y="1040516"/>
            <a:ext cx="5962177" cy="3974784"/>
          </a:xfrm>
        </p:spPr>
      </p:pic>
    </p:spTree>
    <p:extLst>
      <p:ext uri="{BB962C8B-B14F-4D97-AF65-F5344CB8AC3E}">
        <p14:creationId xmlns:p14="http://schemas.microsoft.com/office/powerpoint/2010/main" val="15902552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124574" y="1108755"/>
            <a:ext cx="4937760" cy="4023360"/>
          </a:xfrm>
        </p:spPr>
        <p:txBody>
          <a:bodyPr/>
          <a:lstStyle/>
          <a:p>
            <a:r>
              <a:rPr lang="ba-RU" dirty="0"/>
              <a:t> </a:t>
            </a:r>
            <a:endParaRPr lang="ru-RU" sz="2400" dirty="0"/>
          </a:p>
          <a:p>
            <a:r>
              <a:rPr lang="ba-RU" sz="2400" b="1" dirty="0">
                <a:solidFill>
                  <a:srgbClr val="FF0000"/>
                </a:solidFill>
              </a:rPr>
              <a:t>Бармаҡтар менән уйнағанда</a:t>
            </a:r>
            <a:endParaRPr lang="ru-RU" sz="2400" dirty="0">
              <a:solidFill>
                <a:srgbClr val="FF0000"/>
              </a:solidFill>
            </a:endParaRPr>
          </a:p>
          <a:p>
            <a:r>
              <a:rPr lang="ba-RU" sz="2400" dirty="0"/>
              <a:t> </a:t>
            </a:r>
            <a:endParaRPr lang="ru-RU" sz="2400" b="1" dirty="0">
              <a:solidFill>
                <a:schemeClr val="tx1"/>
              </a:solidFill>
            </a:endParaRPr>
          </a:p>
          <a:p>
            <a:r>
              <a:rPr lang="ba-RU" sz="2400" b="1" dirty="0">
                <a:solidFill>
                  <a:schemeClr val="tx1"/>
                </a:solidFill>
              </a:rPr>
              <a:t>Баш бармаҡ башҡа сыҡҡан, </a:t>
            </a:r>
            <a:endParaRPr lang="ru-RU" sz="2400" b="1" dirty="0">
              <a:solidFill>
                <a:schemeClr val="tx1"/>
              </a:solidFill>
            </a:endParaRPr>
          </a:p>
          <a:p>
            <a:r>
              <a:rPr lang="ba-RU" sz="2400" b="1" dirty="0">
                <a:solidFill>
                  <a:schemeClr val="tx1"/>
                </a:solidFill>
              </a:rPr>
              <a:t>Имән бармаҡ ир булган, </a:t>
            </a:r>
            <a:endParaRPr lang="ru-RU" sz="2400" b="1" dirty="0">
              <a:solidFill>
                <a:schemeClr val="tx1"/>
              </a:solidFill>
            </a:endParaRPr>
          </a:p>
          <a:p>
            <a:r>
              <a:rPr lang="ba-RU" sz="2400" b="1" dirty="0">
                <a:solidFill>
                  <a:schemeClr val="tx1"/>
                </a:solidFill>
              </a:rPr>
              <a:t>Сыҡанаҡ бармаҡ сығып ҡасҡан,</a:t>
            </a:r>
            <a:endParaRPr lang="ru-RU" sz="2400" b="1" dirty="0">
              <a:solidFill>
                <a:schemeClr val="tx1"/>
              </a:solidFill>
            </a:endParaRPr>
          </a:p>
          <a:p>
            <a:r>
              <a:rPr lang="ba-RU" sz="2400" b="1" dirty="0">
                <a:solidFill>
                  <a:schemeClr val="tx1"/>
                </a:solidFill>
              </a:rPr>
              <a:t>Һуҡ бармаҡ өҙә һуҡҡан,</a:t>
            </a:r>
            <a:endParaRPr lang="ru-RU" sz="2400" b="1" dirty="0">
              <a:solidFill>
                <a:schemeClr val="tx1"/>
              </a:solidFill>
            </a:endParaRPr>
          </a:p>
          <a:p>
            <a:r>
              <a:rPr lang="ba-RU" sz="2400" b="1" dirty="0">
                <a:solidFill>
                  <a:schemeClr val="tx1"/>
                </a:solidFill>
              </a:rPr>
              <a:t>Сәтәкәй бармаҡ сәпәкәй иткән.</a:t>
            </a:r>
            <a:endParaRPr lang="ru-RU" sz="2400" b="1" dirty="0">
              <a:solidFill>
                <a:schemeClr val="tx1"/>
              </a:solidFill>
            </a:endParaRPr>
          </a:p>
          <a:p>
            <a:endParaRPr lang="ru-RU" dirty="0"/>
          </a:p>
        </p:txBody>
      </p:sp>
      <p:pic>
        <p:nvPicPr>
          <p:cNvPr id="2" name="Объект 1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1785" y="1763848"/>
            <a:ext cx="4901864" cy="3254838"/>
          </a:xfrm>
        </p:spPr>
      </p:pic>
    </p:spTree>
    <p:extLst>
      <p:ext uri="{BB962C8B-B14F-4D97-AF65-F5344CB8AC3E}">
        <p14:creationId xmlns:p14="http://schemas.microsoft.com/office/powerpoint/2010/main" val="1786549021"/>
      </p:ext>
    </p:extLst>
  </p:cSld>
  <p:clrMapOvr>
    <a:masterClrMapping/>
  </p:clrMapOvr>
</p:sld>
</file>

<file path=ppt/theme/theme1.xml><?xml version="1.0" encoding="utf-8"?>
<a:theme xmlns:a="http://schemas.openxmlformats.org/drawingml/2006/main" name="Ретро">
  <a:themeElements>
    <a:clrScheme name="Ретро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Ретр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444</TotalTime>
  <Words>426</Words>
  <Application>Microsoft Office PowerPoint</Application>
  <PresentationFormat>Широкоэкранный</PresentationFormat>
  <Paragraphs>114</Paragraphs>
  <Slides>29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4" baseType="lpstr">
      <vt:lpstr>Arial</vt:lpstr>
      <vt:lpstr>Calibri</vt:lpstr>
      <vt:lpstr>Calibri Light</vt:lpstr>
      <vt:lpstr>Rom Bsh</vt:lpstr>
      <vt:lpstr>Ретро</vt:lpstr>
      <vt:lpstr>Башҡорт балалар фольклоры Әҙерләне Кәримова Г.Я.</vt:lpstr>
      <vt:lpstr>Презентация PowerPoint</vt:lpstr>
      <vt:lpstr>Балалар өсөн ололар тарафынан тыуҙырылған фольклор</vt:lpstr>
      <vt:lpstr>1.Сәңгелдәк йырҙары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3. Тиҙәйткестәр</vt:lpstr>
      <vt:lpstr>4. Телтөҙәткестәр (чистоговорки)</vt:lpstr>
      <vt:lpstr>5. Афористик жанрҙар</vt:lpstr>
      <vt:lpstr>Презентация PowerPoint</vt:lpstr>
      <vt:lpstr>6. Әкиәттәр</vt:lpstr>
      <vt:lpstr>Презентация PowerPoint</vt:lpstr>
      <vt:lpstr>9. Йырҙар</vt:lpstr>
      <vt:lpstr>Балаларҙың ауыҙ-тел ижады</vt:lpstr>
      <vt:lpstr>10. Үҙ-ара әбәкләшеү(дразнилки)</vt:lpstr>
      <vt:lpstr>11. Ирештермәктәр (издевки)</vt:lpstr>
      <vt:lpstr>Презентация PowerPoint</vt:lpstr>
      <vt:lpstr>12.Һемәйткестәр (потешки)</vt:lpstr>
      <vt:lpstr>13. Тәбиғәткә мөрәжәғәт итеү </vt:lpstr>
      <vt:lpstr>Презентация PowerPoint</vt:lpstr>
      <vt:lpstr>14. Уйын фольклоры </vt:lpstr>
      <vt:lpstr>15. Байрамдар, йолалар </vt:lpstr>
      <vt:lpstr>Халыҡ байрамдары  Кәкүк сәйе </vt:lpstr>
      <vt:lpstr>Ҡарға бутҡаһы</vt:lpstr>
      <vt:lpstr>               Һабантуй</vt:lpstr>
      <vt:lpstr>Шәжәрә байрамы</vt:lpstr>
    </vt:vector>
  </TitlesOfParts>
  <Company>diakov.net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Башҡорт балалр фольклоры</dc:title>
  <dc:creator>RePack by Diakov</dc:creator>
  <cp:lastModifiedBy>RePack by Diakov</cp:lastModifiedBy>
  <cp:revision>31</cp:revision>
  <dcterms:created xsi:type="dcterms:W3CDTF">2017-06-05T05:41:58Z</dcterms:created>
  <dcterms:modified xsi:type="dcterms:W3CDTF">2018-03-19T12:50:39Z</dcterms:modified>
</cp:coreProperties>
</file>