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sldIdLst>
    <p:sldId id="321" r:id="rId2"/>
    <p:sldId id="322" r:id="rId3"/>
    <p:sldId id="323" r:id="rId4"/>
    <p:sldId id="300" r:id="rId5"/>
    <p:sldId id="291" r:id="rId6"/>
    <p:sldId id="309" r:id="rId7"/>
    <p:sldId id="292" r:id="rId8"/>
    <p:sldId id="306" r:id="rId9"/>
    <p:sldId id="312" r:id="rId10"/>
    <p:sldId id="296" r:id="rId11"/>
    <p:sldId id="307" r:id="rId12"/>
    <p:sldId id="308" r:id="rId13"/>
    <p:sldId id="298" r:id="rId14"/>
    <p:sldId id="311" r:id="rId15"/>
    <p:sldId id="331" r:id="rId16"/>
    <p:sldId id="332" r:id="rId17"/>
    <p:sldId id="333" r:id="rId18"/>
    <p:sldId id="334" r:id="rId19"/>
    <p:sldId id="337" r:id="rId20"/>
    <p:sldId id="338" r:id="rId21"/>
    <p:sldId id="339" r:id="rId22"/>
    <p:sldId id="324" r:id="rId23"/>
    <p:sldId id="28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1" autoAdjust="0"/>
    <p:restoredTop sz="94660"/>
  </p:normalViewPr>
  <p:slideViewPr>
    <p:cSldViewPr>
      <p:cViewPr varScale="1">
        <p:scale>
          <a:sx n="64" d="100"/>
          <a:sy n="64" d="100"/>
        </p:scale>
        <p:origin x="130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90152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788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3712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299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0892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824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6521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53112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41363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943124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776627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092851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61732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295955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685940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49521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71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</p:sldLayoutIdLst>
  <p:transition>
    <p:pull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708920"/>
            <a:ext cx="7772400" cy="1829761"/>
          </a:xfrm>
        </p:spPr>
        <p:txBody>
          <a:bodyPr>
            <a:noAutofit/>
          </a:bodyPr>
          <a:lstStyle/>
          <a:p>
            <a:pPr algn="ctr"/>
            <a:r>
              <a:rPr lang="ba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“Һан”темаһын </a:t>
            </a:r>
            <a:r>
              <a:rPr lang="ba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нығытыу.</a:t>
            </a:r>
            <a:r>
              <a:rPr lang="ba-RU" sz="40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a-RU" sz="40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a-RU" sz="4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Башҡортостан</a:t>
            </a:r>
            <a:br>
              <a:rPr lang="ba-RU" sz="4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a-RU" sz="4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a-RU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Бөйөк Ватан һуғышы йылдарында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578599"/>
      </p:ext>
    </p:extLst>
  </p:cSld>
  <p:clrMapOvr>
    <a:masterClrMapping/>
  </p:clrMapOvr>
  <p:transition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4077" y="1726211"/>
            <a:ext cx="4118053" cy="4871140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39552" y="218319"/>
            <a:ext cx="8229600" cy="105044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a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Муса  Ғайса улы </a:t>
            </a:r>
            <a:r>
              <a:rPr lang="ba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Гәрәев-</a:t>
            </a:r>
          </a:p>
          <a:p>
            <a:pPr marL="0" indent="0" algn="ctr">
              <a:buNone/>
            </a:pPr>
            <a:r>
              <a:rPr lang="ba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ике тапҡыр Советтар Союзы геройы</a:t>
            </a:r>
          </a:p>
          <a:p>
            <a:pPr marL="109728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263" y="1772706"/>
            <a:ext cx="4007180" cy="4824645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2636912"/>
            <a:ext cx="4476049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03648" y="446862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2971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ҡатын-ҡыҙ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һуғышта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ҡатнаша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0a30bdeedece04a7d5772e35788da8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3711649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_____________%20_________________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48680"/>
            <a:ext cx="4643437" cy="2962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41380.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548877"/>
            <a:ext cx="4571274" cy="3127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av-130_01.jpg"/>
          <p:cNvPicPr>
            <a:picLocks noChangeAspect="1"/>
          </p:cNvPicPr>
          <p:nvPr/>
        </p:nvPicPr>
        <p:blipFill>
          <a:blip r:embed="rId4" cstate="print"/>
          <a:srcRect t="16099"/>
          <a:stretch>
            <a:fillRect/>
          </a:stretch>
        </p:blipFill>
        <p:spPr>
          <a:xfrm>
            <a:off x="971600" y="3701065"/>
            <a:ext cx="2808312" cy="2975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076056" y="548680"/>
            <a:ext cx="37444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a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Сталинград янындағы </a:t>
            </a:r>
            <a:r>
              <a:rPr lang="ba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яуҙарҙа Башҡортостандан  </a:t>
            </a:r>
            <a:r>
              <a:rPr lang="ba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800-ҙән ашыу кеше зенит частарында һуғыша.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0" y="2060848"/>
            <a:ext cx="3851920" cy="3941763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Бәләбәй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ҡалаһынан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a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осоусы М.Сыртлановаға Советтар Союзы Геройы исеме бирелә</a:t>
            </a:r>
            <a:r>
              <a:rPr lang="ba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FF0000"/>
              </a:solidFill>
              <a:latin typeface="Rom Bsh" pitchFamily="18" charset="0"/>
            </a:endParaRPr>
          </a:p>
          <a:p>
            <a:endParaRPr lang="ru-RU" dirty="0"/>
          </a:p>
        </p:txBody>
      </p:sp>
      <p:pic>
        <p:nvPicPr>
          <p:cNvPr id="6" name="Picture 2" descr="Сыртланова Магуба Гусейнов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620688"/>
            <a:ext cx="5255803" cy="5697425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4763428"/>
            <a:ext cx="8820471" cy="2082824"/>
          </a:xfrm>
        </p:spPr>
        <p:txBody>
          <a:bodyPr>
            <a:normAutofit/>
          </a:bodyPr>
          <a:lstStyle/>
          <a:p>
            <a:r>
              <a:rPr lang="ru-RU" sz="27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Фашистар</a:t>
            </a: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тылында</a:t>
            </a: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партизан </a:t>
            </a:r>
            <a:r>
              <a:rPr lang="ru-RU" sz="27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отрядтары</a:t>
            </a: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</a:t>
            </a:r>
            <a:r>
              <a:rPr lang="ba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өрәшә. </a:t>
            </a:r>
            <a:br>
              <a:rPr lang="ba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a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Улар араһында Башҡортостан һалдаттары ла була.</a:t>
            </a:r>
            <a:br>
              <a:rPr lang="ba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a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Баҡалы районынан Даян Мурзинды «Ҡара генерал» тип йөрөтәләр.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a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LENOVO\Downloads\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02432"/>
            <a:ext cx="2736304" cy="4104456"/>
          </a:xfrm>
          <a:prstGeom prst="rect">
            <a:avLst/>
          </a:prstGeom>
          <a:noFill/>
        </p:spPr>
      </p:pic>
      <p:pic>
        <p:nvPicPr>
          <p:cNvPr id="1027" name="Picture 3" descr="D:\LENOVO\Downloads\058549d8b00c0e0195607b5bb26065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90767"/>
            <a:ext cx="2664296" cy="4002229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52928" cy="1584176"/>
          </a:xfrm>
        </p:spPr>
        <p:txBody>
          <a:bodyPr>
            <a:normAutofit/>
          </a:bodyPr>
          <a:lstStyle/>
          <a:p>
            <a:pPr algn="ctr"/>
            <a:r>
              <a:rPr lang="ba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ba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Олатайым</a:t>
            </a:r>
            <a:r>
              <a:rPr lang="ba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менән ғорурланам...»</a:t>
            </a:r>
            <a:r>
              <a:rPr lang="ba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a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a-RU" sz="27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 төҙөйбөҙ</a:t>
            </a:r>
            <a:endParaRPr lang="ru-RU" sz="27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72816"/>
            <a:ext cx="8064896" cy="3960440"/>
          </a:xfrm>
        </p:spPr>
        <p:txBody>
          <a:bodyPr>
            <a:noAutofit/>
          </a:bodyPr>
          <a:lstStyle/>
          <a:p>
            <a:r>
              <a:rPr lang="ba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a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Минең </a:t>
            </a:r>
            <a:r>
              <a:rPr lang="ba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олатайымдың</a:t>
            </a:r>
            <a:r>
              <a:rPr lang="ba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исеме-..... </a:t>
            </a:r>
            <a:r>
              <a:rPr lang="ba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ba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 </a:t>
            </a:r>
            <a:r>
              <a:rPr lang="ba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Бөйөк Ватан һуғышында ҡатнаша. </a:t>
            </a:r>
            <a:r>
              <a:rPr lang="ba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Укранина, Румыния </a:t>
            </a:r>
            <a:r>
              <a:rPr lang="ba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өсөн һуғышта ҡатнаша</a:t>
            </a:r>
            <a:r>
              <a:rPr lang="ba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ba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Миҙалдар, ордендар</a:t>
            </a:r>
            <a:r>
              <a:rPr lang="ba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менән наградлана. Мин олатайым менән </a:t>
            </a:r>
            <a:r>
              <a:rPr lang="ba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ғорурланам</a:t>
            </a:r>
            <a:r>
              <a:rPr lang="ba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a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һоҡланам</a:t>
            </a:r>
            <a:r>
              <a:rPr lang="ba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унан  </a:t>
            </a:r>
            <a:r>
              <a:rPr lang="ba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өлгө алам.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764008"/>
      </p:ext>
    </p:extLst>
  </p:cSld>
  <p:clrMapOvr>
    <a:masterClrMapping/>
  </p:clrMapOvr>
  <p:transition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user\Documents\BeZJYefj7a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36516"/>
            <a:ext cx="3660274" cy="2383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user\Documents\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12498"/>
            <a:ext cx="3384376" cy="2224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78835"/>
            <a:ext cx="6112586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Башҡорттар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китте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һуғышҡа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, </a:t>
            </a:r>
            <a:b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Оҙатып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ҡалды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күк 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Урал; </a:t>
            </a:r>
            <a:b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Ат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уйнатып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алда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бара </a:t>
            </a:r>
            <a:b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Шайморатов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генерал. </a:t>
            </a:r>
          </a:p>
        </p:txBody>
      </p:sp>
      <p:pic>
        <p:nvPicPr>
          <p:cNvPr id="5" name="Picture 2" descr="C:\Users\user\Documents\doc6mgr7g572acwacinb2b_800_48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3" r="27733"/>
          <a:stretch/>
        </p:blipFill>
        <p:spPr bwMode="auto">
          <a:xfrm>
            <a:off x="4860032" y="620688"/>
            <a:ext cx="4139952" cy="592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18192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1" y="624110"/>
            <a:ext cx="6842720" cy="1280890"/>
          </a:xfrm>
        </p:spPr>
        <p:txBody>
          <a:bodyPr>
            <a:normAutofit/>
          </a:bodyPr>
          <a:lstStyle/>
          <a:p>
            <a:pPr algn="ctr"/>
            <a:r>
              <a:rPr lang="ba-RU" sz="3200" b="1" dirty="0" smtClean="0">
                <a:solidFill>
                  <a:srgbClr val="FF0000"/>
                </a:solidFill>
              </a:rPr>
              <a:t>Еңеү </a:t>
            </a:r>
            <a:r>
              <a:rPr lang="ba-RU" sz="3200" b="1" dirty="0">
                <a:solidFill>
                  <a:srgbClr val="FF0000"/>
                </a:solidFill>
              </a:rPr>
              <a:t>өсөн </a:t>
            </a:r>
            <a:r>
              <a:rPr lang="ba-RU" sz="3200" b="1" dirty="0" smtClean="0">
                <a:solidFill>
                  <a:srgbClr val="FF0000"/>
                </a:solidFill>
              </a:rPr>
              <a:t>көрәш тылда </a:t>
            </a:r>
            <a:r>
              <a:rPr lang="ba-RU" sz="3200" b="1" dirty="0">
                <a:solidFill>
                  <a:srgbClr val="FF0000"/>
                </a:solidFill>
              </a:rPr>
              <a:t>ла </a:t>
            </a:r>
            <a:r>
              <a:rPr lang="ba-RU" sz="3200" b="1" dirty="0" smtClean="0">
                <a:solidFill>
                  <a:srgbClr val="FF0000"/>
                </a:solidFill>
              </a:rPr>
              <a:t>бара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905000"/>
            <a:ext cx="7274769" cy="4006222"/>
          </a:xfrm>
        </p:spPr>
        <p:txBody>
          <a:bodyPr>
            <a:normAutofit/>
          </a:bodyPr>
          <a:lstStyle/>
          <a:p>
            <a:r>
              <a:rPr lang="ba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Һәр слайдтағы һүрәттәрҙе, фотоларҙы  иғтибар менән ҡарағыҙ,  ниндәй мәғлүмәт яҙыр инегеҙ. </a:t>
            </a:r>
            <a:endParaRPr lang="ba-RU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ba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Тексты, мәҡәлдәрҙе, шиғырҙан, йырҙан өҙөктәр файҙаланырға мөмкин.</a:t>
            </a:r>
          </a:p>
          <a:p>
            <a:r>
              <a:rPr lang="ba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a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Дәфтәрегеҙгә слайд һанын, шунан  слайдҡа коментарийҙы яҙып ҡуйығыҙ</a:t>
            </a:r>
            <a:r>
              <a:rPr lang="ba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ru-RU" sz="2400" b="1" dirty="0" smtClean="0">
                <a:latin typeface="Times New Roman" panose="02020603050405020304" pitchFamily="18" charset="0"/>
              </a:rPr>
              <a:t>1-се, 2-се, 3-сө, 4-се, 5-се </a:t>
            </a:r>
            <a:r>
              <a:rPr lang="ru-RU" sz="2400" b="1" dirty="0" err="1" smtClean="0">
                <a:latin typeface="Times New Roman" panose="02020603050405020304" pitchFamily="18" charset="0"/>
              </a:rPr>
              <a:t>парға</a:t>
            </a:r>
            <a:r>
              <a:rPr lang="ru-RU" sz="2400" b="1" dirty="0" smtClean="0">
                <a:latin typeface="Times New Roman" panose="02020603050405020304" pitchFamily="18" charset="0"/>
              </a:rPr>
              <a:t>- 1-2-се слайд,</a:t>
            </a:r>
          </a:p>
          <a:p>
            <a:r>
              <a:rPr lang="ru-RU" sz="2400" b="1" dirty="0" smtClean="0">
                <a:latin typeface="Times New Roman" panose="02020603050405020304" pitchFamily="18" charset="0"/>
              </a:rPr>
              <a:t>6-сы, 7-се, 8-се, 9-сы, 10-сы </a:t>
            </a:r>
            <a:r>
              <a:rPr lang="ru-RU" sz="2400" b="1" dirty="0" err="1" smtClean="0">
                <a:latin typeface="Times New Roman" panose="02020603050405020304" pitchFamily="18" charset="0"/>
              </a:rPr>
              <a:t>парға</a:t>
            </a:r>
            <a:r>
              <a:rPr lang="ru-RU" sz="2400" b="1" dirty="0" smtClean="0">
                <a:latin typeface="Times New Roman" panose="02020603050405020304" pitchFamily="18" charset="0"/>
              </a:rPr>
              <a:t>- 3-4-се слайд.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80760188"/>
      </p:ext>
    </p:extLst>
  </p:cSld>
  <p:clrMapOvr>
    <a:masterClrMapping/>
  </p:clrMapOvr>
  <p:transition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1" y="908720"/>
            <a:ext cx="7922840" cy="5002502"/>
          </a:xfrm>
        </p:spPr>
        <p:txBody>
          <a:bodyPr>
            <a:normAutofit/>
          </a:bodyPr>
          <a:lstStyle/>
          <a:p>
            <a:r>
              <a:rPr lang="ba-RU" b="1" dirty="0"/>
              <a:t>Еңеү өсөн көрәш фронтта ла, тылда ла бара.  Республикала 364 завод, фабрика, цех ... . Был фабрика һәм заводтарҙа, шулай уҡ колхоздарҙа өлкәндәр, ҡатын-ҡыҙҙар менән бергә балалар ҙа .... .</a:t>
            </a:r>
            <a:endParaRPr lang="ru-RU" dirty="0"/>
          </a:p>
          <a:p>
            <a:r>
              <a:rPr lang="ba-RU" b="1" dirty="0"/>
              <a:t>     </a:t>
            </a:r>
            <a:r>
              <a:rPr lang="ba-RU" b="1" i="1" dirty="0"/>
              <a:t> </a:t>
            </a:r>
            <a:r>
              <a:rPr lang="ba-RU" b="1" dirty="0"/>
              <a:t>1941 йылда республика территорияһына Украина, Белоруссия һәм башҡа республикаларҙан 172 завод, фабрика һәм предприятие ... . 278 000 ҡасаҡ ... .  </a:t>
            </a:r>
            <a:endParaRPr lang="ru-RU" dirty="0"/>
          </a:p>
          <a:p>
            <a:r>
              <a:rPr lang="ba-RU" b="1" dirty="0"/>
              <a:t>         Башҡортостан халҡы,  шул иҫәптән комсомолецтар, пионерҙар, уҡыусылар, танкылар һәм самолеттар төҙөр өсөн, 260 млн. һум аҡса ... .  Был аҡсаға “Башҡортостан уҡытыусыһы”, “С.Юлаев”, “Башҡортостан нефтсеһе”, “Башҡортостан комсомолецы” исемле танк колонналары, самолет эскадрильялары ... .  Фронтҡа 5000-дән ашыу автомобиль, 97 000 авиация моторы,  750 трактор,  71 000  ат  һәм  бик күп аҙыҡ-түлек,  кейем ... . Һуғыш йылдарында  һалдаттарға өсөн йылы кейемдәр  тейәлгән 362 вагон ... 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6288149"/>
      </p:ext>
    </p:extLst>
  </p:cSld>
  <p:clrMapOvr>
    <a:masterClrMapping/>
  </p:clrMapOvr>
  <p:transition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05064"/>
            <a:ext cx="3955200" cy="2664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75" y="1268759"/>
            <a:ext cx="4084331" cy="2580011"/>
          </a:xfrm>
          <a:prstGeom prst="rect">
            <a:avLst/>
          </a:prstGeom>
        </p:spPr>
      </p:pic>
      <p:pic>
        <p:nvPicPr>
          <p:cNvPr id="7" name="Picture 4" descr="http://mspros.ru/images/photo/21105_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432272"/>
            <a:ext cx="3955200" cy="2416498"/>
          </a:xfrm>
          <a:prstGeom prst="rect">
            <a:avLst/>
          </a:prstGeom>
          <a:noFill/>
        </p:spPr>
      </p:pic>
      <p:pic>
        <p:nvPicPr>
          <p:cNvPr id="8" name="Picture 3" descr="http://phistory.info/uploads/posts/2014-01/1389730539_ulls2325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038816"/>
            <a:ext cx="3884038" cy="25447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51382"/>
            <a:ext cx="6750984" cy="128089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1.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832164"/>
      </p:ext>
    </p:extLst>
  </p:cSld>
  <p:clrMapOvr>
    <a:masterClrMapping/>
  </p:clrMapOvr>
  <p:transition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619673" y="1052736"/>
            <a:ext cx="6914728" cy="1280890"/>
          </a:xfrm>
        </p:spPr>
        <p:txBody>
          <a:bodyPr/>
          <a:lstStyle/>
          <a:p>
            <a:r>
              <a:rPr lang="ba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Һүҙҙәрҙе иҫтә ҡалдырайыҡ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1988840"/>
            <a:ext cx="7634809" cy="380250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ba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Яу, яугир,  һуғыш, һуғышсы, көрәш, осоусы,  ҡасаҡ;  тәғәйенләнә,  ҡатнаша, лайыҡ була, юғалта,  сафҡа инә,  күсеп килә, күсерелә, төҙөлә, тейәлә,   ебәрелә, оҙатыла</a:t>
            </a:r>
            <a:r>
              <a:rPr lang="ba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ba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Бөйөк Ватан һуғышы, Советтар Союзы Геройы, Дан орденының тулы кавалеры,  Ҡыҙыл Байраҡ ордены.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4528914"/>
      </p:ext>
    </p:extLst>
  </p:cSld>
  <p:clrMapOvr>
    <a:masterClrMapping/>
  </p:clrMapOvr>
  <p:transition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872"/>
            <a:ext cx="7851194" cy="1775120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rgbClr val="FF0000"/>
                </a:solidFill>
              </a:rPr>
              <a:t>2.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www.novayagazeta.ru/storage/c/2014/11/03/1415094405_904004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877246"/>
            <a:ext cx="4106778" cy="2752262"/>
          </a:xfrm>
          <a:prstGeom prst="rect">
            <a:avLst/>
          </a:prstGeom>
          <a:noFill/>
        </p:spPr>
      </p:pic>
      <p:pic>
        <p:nvPicPr>
          <p:cNvPr id="5" name="Picture 2" descr="http://voenpravda.ru/0_5d67_1890f0d1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943" y="3856267"/>
            <a:ext cx="4249298" cy="2762044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126" y="1061787"/>
            <a:ext cx="3518230" cy="279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32673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74565"/>
            <a:ext cx="7776864" cy="151216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3.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83037"/>
            <a:ext cx="3853419" cy="288632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173" y="1408108"/>
            <a:ext cx="4060117" cy="24088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96900"/>
            <a:ext cx="4211960" cy="287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1739"/>
      </p:ext>
    </p:extLst>
  </p:cSld>
  <p:clrMapOvr>
    <a:masterClrMapping/>
  </p:clrMapOvr>
  <p:transition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 noGrp="1"/>
          </p:cNvSpPr>
          <p:nvPr>
            <p:ph type="title" idx="4294967295"/>
          </p:nvPr>
        </p:nvSpPr>
        <p:spPr>
          <a:xfrm>
            <a:off x="1365250" y="188913"/>
            <a:ext cx="7778750" cy="1281112"/>
          </a:xfrm>
          <a:prstGeom prst="rect">
            <a:avLst/>
          </a:prstGeom>
        </p:spPr>
        <p:txBody>
          <a:bodyPr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://cs614831.vk.me/v614831226/1a870/PJ1xPeT0xE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9002" y="3933056"/>
            <a:ext cx="3816424" cy="2626385"/>
          </a:xfrm>
          <a:prstGeom prst="rect">
            <a:avLst/>
          </a:prstGeom>
          <a:noFill/>
        </p:spPr>
      </p:pic>
      <p:pic>
        <p:nvPicPr>
          <p:cNvPr id="9" name="Picture 5" descr="http://www.time.kz/up_img/08-2_002cc6c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987012"/>
            <a:ext cx="4032448" cy="2586004"/>
          </a:xfrm>
          <a:prstGeom prst="rect">
            <a:avLst/>
          </a:prstGeom>
          <a:noFill/>
        </p:spPr>
      </p:pic>
      <p:pic>
        <p:nvPicPr>
          <p:cNvPr id="10" name="Picture 2" descr="http://fs00.infourok.ru/images/doc/141/163890/img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280" y="3933056"/>
            <a:ext cx="3984712" cy="2731858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80" y="988599"/>
            <a:ext cx="3684543" cy="274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3413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564904"/>
            <a:ext cx="6948264" cy="4129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23528" y="116632"/>
            <a:ext cx="8644568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a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ba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ЙЫЛ.  </a:t>
            </a:r>
            <a:r>
              <a:rPr lang="ba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ba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КӨН.   34  МЕҢ СӘҒӘТ. </a:t>
            </a:r>
            <a:endParaRPr lang="ba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a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a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МИЛЛИОН ҠОРБАН.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a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a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Тимәк</a:t>
            </a:r>
            <a:r>
              <a:rPr lang="ba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көн һайын  19 мең, </a:t>
            </a:r>
            <a:endParaRPr lang="ba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a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сәғәтенә </a:t>
            </a:r>
            <a:r>
              <a:rPr lang="ba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 </a:t>
            </a:r>
            <a:r>
              <a:rPr lang="ba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ba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a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минутына 13  кеше үлгән тигән </a:t>
            </a:r>
            <a:r>
              <a:rPr lang="ba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һүҙ...</a:t>
            </a:r>
          </a:p>
          <a:p>
            <a:pPr algn="ctr"/>
            <a:r>
              <a:rPr lang="ba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Беҙ </a:t>
            </a:r>
            <a:r>
              <a:rPr lang="ba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быларҙы оноторға </a:t>
            </a:r>
            <a:r>
              <a:rPr lang="ba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тейеш түгел!!!</a:t>
            </a: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88640"/>
            <a:ext cx="3227388" cy="409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бъект 10"/>
          <p:cNvSpPr>
            <a:spLocks noGrp="1"/>
          </p:cNvSpPr>
          <p:nvPr>
            <p:ph sz="quarter" idx="4294967295"/>
          </p:nvPr>
        </p:nvSpPr>
        <p:spPr>
          <a:xfrm>
            <a:off x="4133607" y="1340768"/>
            <a:ext cx="4510087" cy="3941763"/>
          </a:xfrm>
        </p:spPr>
        <p:txBody>
          <a:bodyPr>
            <a:normAutofit/>
          </a:bodyPr>
          <a:lstStyle/>
          <a:p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...Я ухожу, товарищи, на фронт,</a:t>
            </a:r>
          </a:p>
          <a:p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стариков текла спокойно старость,</a:t>
            </a:r>
          </a:p>
          <a:p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нашим девушкам краса осталась,</a:t>
            </a:r>
          </a:p>
          <a:p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наш Урал всегда стоял — могучий,</a:t>
            </a:r>
          </a:p>
          <a:p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над Белой не сгущались тучи.</a:t>
            </a:r>
          </a:p>
          <a:p>
            <a:pPr algn="r"/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Карим. "Я ухожу на фронт"</a:t>
            </a:r>
          </a:p>
          <a:p>
            <a:endParaRPr lang="ru-RU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105" y="4721398"/>
            <a:ext cx="2626637" cy="186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Soldaten_rote_arme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9243" y="4797152"/>
            <a:ext cx="2634813" cy="1869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79819096_large_016kf7e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31091" y="4721398"/>
            <a:ext cx="2842673" cy="1933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5124998"/>
      </p:ext>
    </p:extLst>
  </p:cSld>
  <p:clrMapOvr>
    <a:masterClrMapping/>
  </p:clrMapOvr>
  <p:transition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997" y="1162962"/>
            <a:ext cx="8229600" cy="4525963"/>
          </a:xfrm>
        </p:spPr>
        <p:txBody>
          <a:bodyPr/>
          <a:lstStyle/>
          <a:p>
            <a:r>
              <a:rPr lang="ba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Бөйөк Ватан һуғышы йылдарында илебеҙ 27 миллиондан артыҡ улын һәм ҡыҙын юғалта. </a:t>
            </a:r>
            <a:endParaRPr lang="ba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a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Башҡортостандан  730 000  кеше ҡатнаша, 370 000 һалдат кире әйләнеп ҡайтмай. </a:t>
            </a:r>
            <a:endParaRPr lang="ba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41" y="4712638"/>
            <a:ext cx="2904499" cy="189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141" y="4701130"/>
            <a:ext cx="2961456" cy="189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3272" y="4716526"/>
            <a:ext cx="1944216" cy="1974997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547664" y="52374"/>
            <a:ext cx="71604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a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1942 йылда Республикала 112-се Башҡорт атлы дивизияһы төҙөлә.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user\Desktop\Матер р.гр.-2014\3 курс УМК\2 семестр\7. ВОВ. Простое предложение\i (10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4323" y="1395525"/>
            <a:ext cx="3953747" cy="252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\Desktop\Матер р.гр.-2014\3 курс УМК\2 семестр\7. ВОВ. Простое предложение\i (5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395525"/>
            <a:ext cx="3438382" cy="246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ocuments\288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77072"/>
            <a:ext cx="4354826" cy="265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24641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Дивизияның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командиры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Миңлеғәле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Шайморатов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C:\Users\user\Documents\dj_tom_starr_elvin_grey_radik_uljakshin_shajmuratov_gener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18" y="1772816"/>
            <a:ext cx="323256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Матер р.гр.-2014\3 курс УМК\2 семестр\7. ВОВ. Простое предложение\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35361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620261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632848" cy="344398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Rom Bsh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Rom Bsh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Rom Bsh" pitchFamily="18" charset="0"/>
              </a:rPr>
              <a:t> </a:t>
            </a:r>
            <a:r>
              <a:rPr lang="ba-RU" sz="2800" b="1" dirty="0" smtClean="0"/>
              <a:t>  </a:t>
            </a:r>
            <a:r>
              <a:rPr lang="ba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Һуғышта күрһәткән батырлыҡтары өсөн,  дивизия 4 орден  </a:t>
            </a:r>
            <a:r>
              <a:rPr lang="ba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менән </a:t>
            </a:r>
            <a:r>
              <a:rPr lang="ba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наградлана. </a:t>
            </a:r>
            <a:r>
              <a:rPr lang="ba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a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a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a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Уның 3860 яугиры орден һәм миҙалдарға лайыҡ була. 76 кешегә Советтар Союзы геройы исеме бирелә.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C:\Users\user\Desktop\Матер р.гр.-2014\3 курс УМК\2 семестр\7. ВОВ. Простое предложение\014727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296" y="3737884"/>
            <a:ext cx="4032667" cy="278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esktop\Матер р.гр.-2014\3 курс УМК\2 семестр\7. ВОВ. Простое предложение\4607504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08700"/>
            <a:ext cx="4306795" cy="281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345141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1115616" y="1264555"/>
            <a:ext cx="6408712" cy="37673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хал</a:t>
            </a:r>
            <a:r>
              <a:rPr lang="ba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ҡының </a:t>
            </a:r>
          </a:p>
          <a:p>
            <a:pPr marL="0" indent="0">
              <a:buNone/>
            </a:pPr>
            <a:r>
              <a:rPr lang="ba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277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кешеһенә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Советтар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Союзы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Геройы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исеме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бирелә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кеше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орденың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тулы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кавалеры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3600" b="1" dirty="0" smtClean="0">
                <a:latin typeface="Rom Bsh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3026112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620688"/>
            <a:ext cx="5544616" cy="3672408"/>
          </a:xfrm>
        </p:spPr>
      </p:pic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>
            <a:off x="683568" y="5013176"/>
            <a:ext cx="8136904" cy="1502898"/>
          </a:xfrm>
        </p:spPr>
        <p:txBody>
          <a:bodyPr>
            <a:noAutofit/>
          </a:bodyPr>
          <a:lstStyle/>
          <a:p>
            <a:pPr algn="ctr"/>
            <a:r>
              <a:rPr lang="ba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А.Матросов, М.Ғөбәйҙуллин, Г.Овчинников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мбразураны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ba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әүҙәһе менән </a:t>
            </a:r>
            <a:r>
              <a:rPr lang="ba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ҡаплайҙар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6" descr="C:\Users\user\Documents\jA4LWJkNm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620688"/>
            <a:ext cx="2740432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8951735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946</TotalTime>
  <Words>434</Words>
  <Application>Microsoft Office PowerPoint</Application>
  <PresentationFormat>Экран (4:3)</PresentationFormat>
  <Paragraphs>49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Calibri</vt:lpstr>
      <vt:lpstr>Century Gothic</vt:lpstr>
      <vt:lpstr>Rom Bsh</vt:lpstr>
      <vt:lpstr>Times New Roman</vt:lpstr>
      <vt:lpstr>Wingdings 2</vt:lpstr>
      <vt:lpstr>Wingdings 3</vt:lpstr>
      <vt:lpstr>Легкий дым</vt:lpstr>
      <vt:lpstr>“Һан”темаһын нығытыу. Башҡортостан  Бөйөк Ватан һуғышы йылдарында</vt:lpstr>
      <vt:lpstr>Һүҙҙәрҙе иҫтә ҡалдырайыҡ</vt:lpstr>
      <vt:lpstr>Презентация PowerPoint</vt:lpstr>
      <vt:lpstr>Презентация PowerPoint</vt:lpstr>
      <vt:lpstr>Презентация PowerPoint</vt:lpstr>
      <vt:lpstr> Дивизияның командиры –  Миңлеғәле Шайморатов</vt:lpstr>
      <vt:lpstr>    Һуғышта күрһәткән батырлыҡтары өсөн,  дивизия 4 орден  менән наградлана.    Уның 3860 яугиры орден һәм миҙалдарға лайыҡ була. 76 кешегә Советтар Союзы геройы исеме бирелә.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Фашистар тылында партизан отрядтары көрәшә.  Улар араһында Башҡортостан һалдаттары ла була.   Баҡалы районынан Даян Мурзинды «Ҡара генерал» тип йөрөтәләр.   </vt:lpstr>
      <vt:lpstr>«Олатайым менән ғорурланам...» Текст төҙөйбөҙ</vt:lpstr>
      <vt:lpstr>Презентация PowerPoint</vt:lpstr>
      <vt:lpstr>Еңеү өсөн көрәш тылда ла бара</vt:lpstr>
      <vt:lpstr>Презентация PowerPoint</vt:lpstr>
      <vt:lpstr>1.</vt:lpstr>
      <vt:lpstr>2. </vt:lpstr>
      <vt:lpstr>3. </vt:lpstr>
      <vt:lpstr>4.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Айдар</dc:creator>
  <cp:lastModifiedBy>RePack by Diakov</cp:lastModifiedBy>
  <cp:revision>74</cp:revision>
  <dcterms:created xsi:type="dcterms:W3CDTF">2013-04-15T16:02:25Z</dcterms:created>
  <dcterms:modified xsi:type="dcterms:W3CDTF">2018-03-16T11:10:51Z</dcterms:modified>
</cp:coreProperties>
</file>