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5" r:id="rId3"/>
    <p:sldId id="257" r:id="rId4"/>
    <p:sldId id="258" r:id="rId5"/>
    <p:sldId id="283" r:id="rId6"/>
    <p:sldId id="295" r:id="rId7"/>
    <p:sldId id="278" r:id="rId8"/>
    <p:sldId id="268" r:id="rId9"/>
    <p:sldId id="281" r:id="rId10"/>
    <p:sldId id="311" r:id="rId11"/>
    <p:sldId id="313" r:id="rId12"/>
    <p:sldId id="312" r:id="rId13"/>
    <p:sldId id="328" r:id="rId14"/>
    <p:sldId id="314" r:id="rId15"/>
    <p:sldId id="288" r:id="rId16"/>
    <p:sldId id="290" r:id="rId17"/>
    <p:sldId id="315" r:id="rId18"/>
    <p:sldId id="322" r:id="rId19"/>
    <p:sldId id="331" r:id="rId20"/>
    <p:sldId id="323" r:id="rId21"/>
    <p:sldId id="316" r:id="rId22"/>
    <p:sldId id="317" r:id="rId23"/>
    <p:sldId id="318" r:id="rId24"/>
    <p:sldId id="319" r:id="rId25"/>
    <p:sldId id="320" r:id="rId26"/>
    <p:sldId id="321" r:id="rId27"/>
    <p:sldId id="324" r:id="rId28"/>
    <p:sldId id="325" r:id="rId29"/>
    <p:sldId id="327" r:id="rId30"/>
    <p:sldId id="326" r:id="rId31"/>
    <p:sldId id="329" r:id="rId32"/>
    <p:sldId id="330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277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660"/>
  </p:normalViewPr>
  <p:slideViewPr>
    <p:cSldViewPr>
      <p:cViewPr varScale="1">
        <p:scale>
          <a:sx n="64" d="100"/>
          <a:sy n="64" d="100"/>
        </p:scale>
        <p:origin x="133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88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7772400" cy="1470025"/>
          </a:xfrm>
        </p:spPr>
        <p:txBody>
          <a:bodyPr/>
          <a:lstStyle/>
          <a:p>
            <a:pPr marL="182880" indent="0" algn="ctr">
              <a:buNone/>
            </a:pPr>
            <a:r>
              <a:rPr lang="ba-RU" sz="4800" b="1" dirty="0"/>
              <a:t>Салауат </a:t>
            </a:r>
            <a:r>
              <a:rPr lang="ba-RU" sz="4800" b="1" dirty="0" smtClean="0"/>
              <a:t>Юлаев</a:t>
            </a:r>
            <a:r>
              <a:rPr lang="ba-RU" b="1" dirty="0" smtClean="0"/>
              <a:t/>
            </a:r>
            <a:br>
              <a:rPr lang="ba-RU" b="1" dirty="0" smtClean="0"/>
            </a:br>
            <a:r>
              <a:rPr lang="ba-RU" sz="3200" b="1" dirty="0" smtClean="0"/>
              <a:t>(</a:t>
            </a:r>
            <a:r>
              <a:rPr lang="ba-RU" sz="3200" dirty="0" smtClean="0"/>
              <a:t>1754-1800)</a:t>
            </a:r>
            <a:endParaRPr lang="ru-RU" sz="3200" dirty="0"/>
          </a:p>
        </p:txBody>
      </p:sp>
      <p:pic>
        <p:nvPicPr>
          <p:cNvPr id="7171" name="Picture 3" descr="C:\Users\user\Desktop\Практика 2015\Аня\Работа 1\СЮ\4139719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974" y="1916832"/>
            <a:ext cx="3460202" cy="49411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24128" y="602128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a-RU">
                <a:latin typeface="Rom Bsh" panose="02020500000000000000" pitchFamily="18" charset="0"/>
              </a:rPr>
              <a:t>Әҙерләне Кәримова Г.Я.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245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63688" y="5157192"/>
            <a:ext cx="6512511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Picture 2" descr="E:\С.Юлаев\paste1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5852"/>
            <a:ext cx="8280920" cy="625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995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7" y="4372168"/>
            <a:ext cx="7550224" cy="2081168"/>
          </a:xfrm>
        </p:spPr>
        <p:txBody>
          <a:bodyPr/>
          <a:lstStyle/>
          <a:p>
            <a:r>
              <a:rPr lang="ba-RU" sz="24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>Салауатты атаһы, бер нисә көрәштәше менән ҡулға алып, 1775 йылдың октябрендә Балтик диңгеҙе Рогервикка (хәҙерге Эстонияның Палдиски ҡалаһына) ғүмерлеккә каторгаға ебәрәләр. </a:t>
            </a:r>
            <a:r>
              <a:rPr lang="ru-RU" sz="24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/>
            </a:r>
            <a:br>
              <a:rPr lang="ru-RU" sz="24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</a:br>
            <a:endParaRPr lang="ru-RU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303" y="731846"/>
            <a:ext cx="2645893" cy="3475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533" y="731846"/>
            <a:ext cx="2487384" cy="3475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9907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548680"/>
            <a:ext cx="6702234" cy="5508399"/>
          </a:xfrm>
        </p:spPr>
      </p:pic>
    </p:spTree>
    <p:extLst>
      <p:ext uri="{BB962C8B-B14F-4D97-AF65-F5344CB8AC3E}">
        <p14:creationId xmlns:p14="http://schemas.microsoft.com/office/powerpoint/2010/main" val="302565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6512511" cy="1143000"/>
          </a:xfrm>
        </p:spPr>
        <p:txBody>
          <a:bodyPr/>
          <a:lstStyle/>
          <a:p>
            <a:pPr algn="ctr"/>
            <a:r>
              <a:rPr lang="ru-RU" dirty="0" err="1"/>
              <a:t>Ғаиләһе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263614" y="1700808"/>
            <a:ext cx="4752528" cy="4725144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3100" dirty="0" smtClean="0"/>
              <a:t>   </a:t>
            </a:r>
            <a:r>
              <a:rPr lang="ru-RU" sz="4000" dirty="0" err="1" smtClean="0"/>
              <a:t>Салауат</a:t>
            </a:r>
            <a:r>
              <a:rPr lang="ru-RU" sz="4000" dirty="0" smtClean="0"/>
              <a:t> </a:t>
            </a:r>
            <a:r>
              <a:rPr lang="ru-RU" sz="4000" dirty="0" err="1"/>
              <a:t>Юлаев</a:t>
            </a:r>
            <a:r>
              <a:rPr lang="ru-RU" sz="4000" dirty="0"/>
              <a:t> </a:t>
            </a:r>
            <a:r>
              <a:rPr lang="ru-RU" sz="4000" dirty="0" err="1"/>
              <a:t>иртә</a:t>
            </a:r>
            <a:r>
              <a:rPr lang="ru-RU" sz="4000" dirty="0"/>
              <a:t> </a:t>
            </a:r>
            <a:r>
              <a:rPr lang="ru-RU" sz="4000" dirty="0" err="1"/>
              <a:t>өйләнгән</a:t>
            </a:r>
            <a:r>
              <a:rPr lang="ru-RU" sz="4000" dirty="0"/>
              <a:t>. </a:t>
            </a:r>
            <a:r>
              <a:rPr lang="ru-RU" sz="4000" dirty="0" err="1"/>
              <a:t>Мосолман</a:t>
            </a:r>
            <a:r>
              <a:rPr lang="ru-RU" sz="4000" dirty="0"/>
              <a:t> </a:t>
            </a:r>
            <a:r>
              <a:rPr lang="ru-RU" sz="4000" dirty="0" err="1"/>
              <a:t>ғөрөф-ғәҙәттәренә</a:t>
            </a:r>
            <a:r>
              <a:rPr lang="ru-RU" sz="4000" dirty="0"/>
              <a:t> </a:t>
            </a:r>
            <a:r>
              <a:rPr lang="ru-RU" sz="4000" dirty="0" err="1"/>
              <a:t>ярашлы</a:t>
            </a:r>
            <a:r>
              <a:rPr lang="ru-RU" sz="4000" dirty="0"/>
              <a:t> </a:t>
            </a:r>
            <a:r>
              <a:rPr lang="ru-RU" sz="4000" dirty="0" err="1"/>
              <a:t>уның</a:t>
            </a:r>
            <a:r>
              <a:rPr lang="ru-RU" sz="4000" dirty="0"/>
              <a:t> </a:t>
            </a:r>
            <a:r>
              <a:rPr lang="ru-RU" sz="4000" dirty="0" err="1"/>
              <a:t>өс</a:t>
            </a:r>
            <a:r>
              <a:rPr lang="ru-RU" sz="4000" dirty="0"/>
              <a:t> </a:t>
            </a:r>
            <a:r>
              <a:rPr lang="ru-RU" sz="4000" dirty="0" err="1"/>
              <a:t>ҡатыны</a:t>
            </a:r>
            <a:r>
              <a:rPr lang="ru-RU" sz="4000" dirty="0"/>
              <a:t> </a:t>
            </a:r>
            <a:r>
              <a:rPr lang="ru-RU" sz="4000" dirty="0" err="1"/>
              <a:t>һәм</a:t>
            </a:r>
            <a:r>
              <a:rPr lang="ru-RU" sz="4000" dirty="0"/>
              <a:t> 1775 </a:t>
            </a:r>
            <a:r>
              <a:rPr lang="ru-RU" sz="4000" dirty="0" err="1"/>
              <a:t>йылға</a:t>
            </a:r>
            <a:r>
              <a:rPr lang="ru-RU" sz="4000" dirty="0"/>
              <a:t> </a:t>
            </a:r>
            <a:r>
              <a:rPr lang="ru-RU" sz="4000" dirty="0" err="1"/>
              <a:t>ҡарата</a:t>
            </a:r>
            <a:r>
              <a:rPr lang="ru-RU" sz="4000" dirty="0"/>
              <a:t> </a:t>
            </a:r>
            <a:r>
              <a:rPr lang="ru-RU" sz="4000" dirty="0" err="1"/>
              <a:t>ике</a:t>
            </a:r>
            <a:r>
              <a:rPr lang="ru-RU" sz="4000" dirty="0"/>
              <a:t> </a:t>
            </a:r>
            <a:r>
              <a:rPr lang="ru-RU" sz="4000" dirty="0" err="1"/>
              <a:t>улы</a:t>
            </a:r>
            <a:r>
              <a:rPr lang="ru-RU" sz="4000" dirty="0"/>
              <a:t> </a:t>
            </a:r>
            <a:r>
              <a:rPr lang="ru-RU" sz="4000" dirty="0" err="1"/>
              <a:t>һәм</a:t>
            </a:r>
            <a:r>
              <a:rPr lang="ru-RU" sz="4000" dirty="0"/>
              <a:t> </a:t>
            </a:r>
            <a:r>
              <a:rPr lang="ru-RU" sz="4000" dirty="0" err="1"/>
              <a:t>ике</a:t>
            </a:r>
            <a:r>
              <a:rPr lang="ru-RU" sz="4000" dirty="0"/>
              <a:t> (</a:t>
            </a:r>
            <a:r>
              <a:rPr lang="ru-RU" sz="4000" dirty="0" err="1"/>
              <a:t>йәки</a:t>
            </a:r>
            <a:r>
              <a:rPr lang="ru-RU" sz="4000" dirty="0"/>
              <a:t> </a:t>
            </a:r>
            <a:r>
              <a:rPr lang="ru-RU" sz="4000" dirty="0" err="1"/>
              <a:t>өс</a:t>
            </a:r>
            <a:r>
              <a:rPr lang="ru-RU" sz="4000" dirty="0"/>
              <a:t>) </a:t>
            </a:r>
            <a:r>
              <a:rPr lang="ru-RU" sz="4000" dirty="0" err="1"/>
              <a:t>ҡыҙы</a:t>
            </a:r>
            <a:r>
              <a:rPr lang="ru-RU" sz="4000" dirty="0"/>
              <a:t> </a:t>
            </a:r>
            <a:r>
              <a:rPr lang="ru-RU" sz="4000" dirty="0" err="1" smtClean="0"/>
              <a:t>булған</a:t>
            </a:r>
            <a:r>
              <a:rPr lang="ru-RU" sz="4000" dirty="0" smtClean="0"/>
              <a:t>.</a:t>
            </a:r>
            <a:r>
              <a:rPr lang="ru-RU" sz="4000" dirty="0"/>
              <a:t> 1774 </a:t>
            </a:r>
            <a:r>
              <a:rPr lang="ru-RU" sz="4000" dirty="0" err="1"/>
              <a:t>йылдың</a:t>
            </a:r>
            <a:r>
              <a:rPr lang="ru-RU" sz="4000" dirty="0"/>
              <a:t> </a:t>
            </a:r>
            <a:r>
              <a:rPr lang="ru-RU" sz="4000" dirty="0" err="1"/>
              <a:t>көҙөндә</a:t>
            </a:r>
            <a:r>
              <a:rPr lang="ru-RU" sz="4000" dirty="0"/>
              <a:t> </a:t>
            </a:r>
            <a:r>
              <a:rPr lang="ru-RU" sz="4000" dirty="0" err="1"/>
              <a:t>карателдәр</a:t>
            </a:r>
            <a:r>
              <a:rPr lang="ru-RU" sz="4000" dirty="0"/>
              <a:t> </a:t>
            </a:r>
            <a:r>
              <a:rPr lang="ru-RU" sz="4000" dirty="0" err="1"/>
              <a:t>батырҙың</a:t>
            </a:r>
            <a:r>
              <a:rPr lang="ru-RU" sz="4000" dirty="0"/>
              <a:t> </a:t>
            </a:r>
            <a:r>
              <a:rPr lang="ru-RU" sz="4000" dirty="0" err="1"/>
              <a:t>ҡатындарын</a:t>
            </a:r>
            <a:r>
              <a:rPr lang="ru-RU" sz="4000" dirty="0"/>
              <a:t> </a:t>
            </a:r>
            <a:r>
              <a:rPr lang="ru-RU" sz="4000" dirty="0" err="1"/>
              <a:t>һәм</a:t>
            </a:r>
            <a:r>
              <a:rPr lang="ru-RU" sz="4000" dirty="0"/>
              <a:t> </a:t>
            </a:r>
            <a:r>
              <a:rPr lang="ru-RU" sz="4000" dirty="0" err="1"/>
              <a:t>балаларын</a:t>
            </a:r>
            <a:r>
              <a:rPr lang="ru-RU" sz="4000" dirty="0"/>
              <a:t> </a:t>
            </a:r>
            <a:r>
              <a:rPr lang="ru-RU" sz="4000" dirty="0" err="1" smtClean="0"/>
              <a:t>Өфөгә</a:t>
            </a:r>
            <a:r>
              <a:rPr lang="ru-RU" sz="4000" dirty="0" smtClean="0"/>
              <a:t> </a:t>
            </a:r>
            <a:r>
              <a:rPr lang="ru-RU" sz="4000" dirty="0" err="1" smtClean="0"/>
              <a:t>килтергәндәр</a:t>
            </a:r>
            <a:r>
              <a:rPr lang="ru-RU" sz="4000" dirty="0" smtClean="0"/>
              <a:t>. </a:t>
            </a:r>
            <a:r>
              <a:rPr lang="ru-RU" sz="4000" dirty="0" err="1" smtClean="0"/>
              <a:t>Уларҙың</a:t>
            </a:r>
            <a:r>
              <a:rPr lang="ru-RU" sz="4000" dirty="0" smtClean="0"/>
              <a:t> </a:t>
            </a:r>
            <a:r>
              <a:rPr lang="ru-RU" sz="4000" dirty="0" err="1"/>
              <a:t>артабанғы</a:t>
            </a:r>
            <a:r>
              <a:rPr lang="ru-RU" sz="4000" dirty="0"/>
              <a:t> </a:t>
            </a:r>
            <a:r>
              <a:rPr lang="ru-RU" sz="4000" dirty="0" err="1"/>
              <a:t>яҙмышы</a:t>
            </a:r>
            <a:r>
              <a:rPr lang="ru-RU" sz="4000" dirty="0"/>
              <a:t> </a:t>
            </a:r>
            <a:r>
              <a:rPr lang="ru-RU" sz="4000" dirty="0" err="1"/>
              <a:t>билдәһеҙ</a:t>
            </a:r>
            <a:r>
              <a:rPr lang="ru-RU" sz="4000" dirty="0"/>
              <a:t>.</a:t>
            </a:r>
            <a:endParaRPr lang="ru-RU" sz="4000" dirty="0" smtClean="0"/>
          </a:p>
          <a:p>
            <a:pPr marL="0" indent="0">
              <a:buNone/>
            </a:pPr>
            <a:r>
              <a:rPr lang="ru-RU" sz="3100" dirty="0" smtClean="0"/>
              <a:t>   </a:t>
            </a:r>
            <a:endParaRPr lang="ru-RU" sz="31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96752"/>
            <a:ext cx="3739859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6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5445224"/>
            <a:ext cx="6512511" cy="1143000"/>
          </a:xfrm>
        </p:spPr>
        <p:txBody>
          <a:bodyPr/>
          <a:lstStyle/>
          <a:p>
            <a:r>
              <a:rPr lang="ru-RU" sz="2400" b="0" dirty="0" err="1"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>Шағир</a:t>
            </a:r>
            <a:r>
              <a:rPr lang="ru-RU" sz="24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> 1800 </a:t>
            </a:r>
            <a:r>
              <a:rPr lang="ru-RU" sz="2400" b="0" dirty="0" err="1"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>йылдың</a:t>
            </a:r>
            <a:r>
              <a:rPr lang="ru-RU" sz="24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> 26 </a:t>
            </a:r>
            <a:r>
              <a:rPr lang="ru-RU" sz="2400" b="0" dirty="0" err="1"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>сентябрендә</a:t>
            </a:r>
            <a:r>
              <a:rPr lang="ru-RU" sz="24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> </a:t>
            </a:r>
            <a:r>
              <a:rPr lang="ru-RU" sz="2400" b="0" dirty="0" err="1"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>шунда</a:t>
            </a:r>
            <a:r>
              <a:rPr lang="ru-RU" sz="24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> </a:t>
            </a:r>
            <a:r>
              <a:rPr lang="ru-RU" sz="2400" b="0" dirty="0" err="1"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>вафат</a:t>
            </a:r>
            <a:r>
              <a:rPr lang="ru-RU" sz="24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> </a:t>
            </a:r>
            <a:r>
              <a:rPr lang="ru-RU" sz="2400" b="0" dirty="0" err="1"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>була</a:t>
            </a:r>
            <a:r>
              <a:rPr lang="ru-RU" sz="24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>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6925848" cy="439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70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251520" y="116632"/>
            <a:ext cx="889248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ru-RU" dirty="0"/>
              <a:t>     </a:t>
            </a:r>
            <a:r>
              <a:rPr lang="ru-RU" altLang="ru-RU" i="1" dirty="0"/>
              <a:t>По </a:t>
            </a:r>
            <a:r>
              <a:rPr lang="ru-RU" altLang="ru-RU" i="1" dirty="0" smtClean="0"/>
              <a:t>легендам, </a:t>
            </a:r>
            <a:r>
              <a:rPr lang="ru-RU" altLang="ru-RU" i="1" dirty="0"/>
              <a:t>он был предан своим сподвижником. Он, его отец старшина </a:t>
            </a:r>
            <a:r>
              <a:rPr lang="ru-RU" altLang="ru-RU" i="1" dirty="0" err="1"/>
              <a:t>Юлай</a:t>
            </a:r>
            <a:r>
              <a:rPr lang="ru-RU" altLang="ru-RU" i="1" dirty="0"/>
              <a:t> </a:t>
            </a:r>
            <a:r>
              <a:rPr lang="ru-RU" altLang="ru-RU" i="1" dirty="0" err="1"/>
              <a:t>Азналин</a:t>
            </a:r>
            <a:r>
              <a:rPr lang="ru-RU" altLang="ru-RU" i="1" dirty="0"/>
              <a:t>, Иван Зарубин-</a:t>
            </a:r>
            <a:r>
              <a:rPr lang="ru-RU" altLang="ru-RU" i="1" dirty="0" err="1"/>
              <a:t>Чика</a:t>
            </a:r>
            <a:r>
              <a:rPr lang="ru-RU" altLang="ru-RU" i="1" dirty="0"/>
              <a:t> содержались в Уфе, в подвале Троицкой церкви. </a:t>
            </a:r>
            <a:r>
              <a:rPr lang="ru-RU" altLang="ru-RU" i="1" dirty="0" smtClean="0"/>
              <a:t>Следствие</a:t>
            </a:r>
            <a:r>
              <a:rPr lang="ru-RU" altLang="ru-RU" i="1" dirty="0"/>
              <a:t>, допросы, пытки, суд Салавата и его отца продолжались 339 </a:t>
            </a:r>
            <a:r>
              <a:rPr lang="ru-RU" altLang="ru-RU" i="1" dirty="0" smtClean="0"/>
              <a:t>дней. </a:t>
            </a:r>
            <a:r>
              <a:rPr lang="ru-RU" altLang="ru-RU" i="1" dirty="0"/>
              <a:t>Из Уфы их отправили в Казань, в Секретную комиссию. Через 7 дней повезли в Москву. Там Салавата допрашивал сам </a:t>
            </a:r>
            <a:r>
              <a:rPr lang="ru-RU" altLang="ru-RU" i="1" dirty="0" err="1"/>
              <a:t>обер-секретарь</a:t>
            </a:r>
            <a:r>
              <a:rPr lang="ru-RU" altLang="ru-RU" i="1" dirty="0"/>
              <a:t> тайной экспедиции Сената </a:t>
            </a:r>
            <a:r>
              <a:rPr lang="ru-RU" altLang="ru-RU" i="1" dirty="0" err="1"/>
              <a:t>Шешковский</a:t>
            </a:r>
            <a:r>
              <a:rPr lang="ru-RU" altLang="ru-RU" i="1" dirty="0"/>
              <a:t> - печально знаменитый инквизитор-кнутобой Екатерины II. Это он пытал Пугачева, Радищева, Новикова. </a:t>
            </a:r>
            <a:r>
              <a:rPr lang="ru-RU" altLang="ru-RU" i="1" dirty="0" smtClean="0"/>
              <a:t>Салават держался с большим достоинством. Признавал только те факты, которые невозможно было отрицать. Никого не выдавал.  Для завершения следствия его вновь отправили в Оренбург к губернатору </a:t>
            </a:r>
            <a:r>
              <a:rPr lang="ru-RU" altLang="ru-RU" i="1" dirty="0" err="1" smtClean="0"/>
              <a:t>Рейнсдорфу</a:t>
            </a:r>
            <a:r>
              <a:rPr lang="ru-RU" altLang="ru-RU" i="1" dirty="0" smtClean="0"/>
              <a:t>. А потом - в Уфу.  Здесь, в местах наиболее активных действий повстанцев, Салават и его отец получили по 175 ударов кнутом, им вырвали ноздри, а на лбу и щеках раскаленным железом выжгли буквы “З”, “Б”, “И” (злодей, бунтовщик, изменник). Выдержка Салават удивила даже палачей! Перед отправкой на каторгу вдруг заметили, что "знаки почти не видны, а ноздри почти заросли", поэтому экзекуцию повторили</a:t>
            </a:r>
            <a:r>
              <a:rPr lang="ru-RU" altLang="ru-RU" sz="1600" i="1" dirty="0" smtClean="0"/>
              <a:t>.</a:t>
            </a:r>
            <a:endParaRPr lang="ru-RU" altLang="ru-RU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561975" y="404813"/>
            <a:ext cx="8135938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ru-RU" altLang="ru-RU"/>
              <a:t>	</a:t>
            </a:r>
            <a:r>
              <a:rPr lang="ru-RU" altLang="ru-RU" sz="2000"/>
              <a:t>2 октября 1775 г. Салават навсегда оставил родные края. Измученных до предела, в кандалах, их повезли по осеннему бездорожью по маршруту Уфа - Мензелинск - Казань - Нижний Новгород - Москва - Тверь - Великий Новгород - Ревель – Рогервик (Ныне г.Палдиски, Эстония) на пожизненную каторгу. 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ru-RU" altLang="ru-RU" sz="2000"/>
              <a:t>	О дальнейшей судьбе Салавата известно мало, сохранились только скудные, отрывочные сведения. Есть сведения о том, что в списке каторжных невольников, составленном 19 мая 1797 г., указано, что Юлаю Азналину 75 лет, “дряхл, на ногах от застарелой цинготной болезни, раны”. После имени Салавата в соответствующих анкетных графах отмечено: “45 лет, здоров”. Салават умер на каторге 26 сентября 1800г.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323850" y="476250"/>
            <a:ext cx="8496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000" dirty="0" err="1" smtClean="0"/>
              <a:t>Салауат</a:t>
            </a:r>
            <a:r>
              <a:rPr lang="ru-RU" altLang="ru-RU" sz="2000" dirty="0" smtClean="0"/>
              <a:t> </a:t>
            </a:r>
            <a:r>
              <a:rPr lang="ru-RU" altLang="ru-RU" sz="2000" dirty="0" err="1" smtClean="0"/>
              <a:t>исемен</a:t>
            </a:r>
            <a:r>
              <a:rPr lang="ru-RU" altLang="ru-RU" sz="2000" dirty="0" smtClean="0"/>
              <a:t> </a:t>
            </a:r>
            <a:r>
              <a:rPr lang="ru-RU" altLang="ru-RU" sz="2000" dirty="0" err="1" smtClean="0"/>
              <a:t>йөрөтә</a:t>
            </a:r>
            <a:r>
              <a:rPr lang="ru-RU" altLang="ru-RU" sz="2000" dirty="0" smtClean="0"/>
              <a:t>:</a:t>
            </a:r>
            <a:endParaRPr lang="ru-RU" altLang="ru-RU" sz="2000" dirty="0"/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2627313" y="1052513"/>
            <a:ext cx="40318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2400" dirty="0" err="1" smtClean="0"/>
              <a:t>Өфөлә</a:t>
            </a:r>
            <a:r>
              <a:rPr lang="ru-RU" altLang="ru-RU" sz="2400" dirty="0" smtClean="0"/>
              <a:t> </a:t>
            </a:r>
            <a:r>
              <a:rPr lang="ru-RU" altLang="ru-RU" sz="2400" dirty="0" err="1" smtClean="0"/>
              <a:t>С.Юлаев</a:t>
            </a:r>
            <a:r>
              <a:rPr lang="ru-RU" altLang="ru-RU" sz="2400" dirty="0" smtClean="0"/>
              <a:t> проспекты</a:t>
            </a:r>
            <a:endParaRPr lang="ru-RU" altLang="ru-RU" sz="2400" dirty="0"/>
          </a:p>
        </p:txBody>
      </p:sp>
      <p:pic>
        <p:nvPicPr>
          <p:cNvPr id="2765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00808"/>
            <a:ext cx="6240868" cy="4681115"/>
          </a:xfrm>
          <a:prstGeom prst="rect">
            <a:avLst/>
          </a:prstGeom>
          <a:noFill/>
          <a:ln w="38100" cmpd="dbl">
            <a:solidFill>
              <a:srgbClr val="808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846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013176"/>
            <a:ext cx="8748464" cy="1844824"/>
          </a:xfrm>
        </p:spPr>
        <p:txBody>
          <a:bodyPr/>
          <a:lstStyle/>
          <a:p>
            <a:r>
              <a:rPr lang="ru-RU" altLang="ru-RU" sz="2800" dirty="0" err="1" smtClean="0"/>
              <a:t>Өфөлә</a:t>
            </a:r>
            <a:r>
              <a:rPr lang="ru-RU" altLang="ru-RU" sz="2800" dirty="0" smtClean="0"/>
              <a:t> </a:t>
            </a:r>
            <a:r>
              <a:rPr lang="ru-RU" altLang="ru-RU" sz="2800" dirty="0" err="1" smtClean="0"/>
              <a:t>С.Юлаевҡа</a:t>
            </a:r>
            <a:r>
              <a:rPr lang="ru-RU" altLang="ru-RU" sz="2800" dirty="0" smtClean="0"/>
              <a:t> </a:t>
            </a:r>
            <a:r>
              <a:rPr lang="ru-RU" altLang="ru-RU" sz="2800" dirty="0" err="1" smtClean="0"/>
              <a:t>арналған</a:t>
            </a:r>
            <a:r>
              <a:rPr lang="ru-RU" altLang="ru-RU" sz="2800" dirty="0" smtClean="0"/>
              <a:t> </a:t>
            </a:r>
            <a:r>
              <a:rPr lang="ru-RU" altLang="ru-RU" sz="2800" dirty="0" err="1" smtClean="0"/>
              <a:t>һәйкәл</a:t>
            </a:r>
            <a:r>
              <a:rPr lang="ru-RU" altLang="ru-RU" sz="2800" dirty="0" smtClean="0"/>
              <a:t> </a:t>
            </a:r>
            <a:r>
              <a:rPr lang="ru-RU" altLang="ru-RU" sz="2800" dirty="0" err="1" smtClean="0"/>
              <a:t>ҡуйылды</a:t>
            </a:r>
            <a:r>
              <a:rPr lang="ru-RU" altLang="ru-RU" sz="2800" dirty="0" smtClean="0"/>
              <a:t>. </a:t>
            </a:r>
            <a:br>
              <a:rPr lang="ru-RU" altLang="ru-RU" sz="2800" dirty="0" smtClean="0"/>
            </a:br>
            <a:r>
              <a:rPr lang="ru-RU" altLang="ru-RU" sz="2800" dirty="0" smtClean="0"/>
              <a:t>Скульпторы- </a:t>
            </a:r>
            <a:r>
              <a:rPr lang="ru-RU" altLang="ru-RU" sz="2800" dirty="0" err="1" smtClean="0"/>
              <a:t>С.Тавасиев</a:t>
            </a:r>
            <a:r>
              <a:rPr lang="ru-RU" altLang="ru-RU" sz="2800" dirty="0" smtClean="0"/>
              <a:t/>
            </a:r>
            <a:br>
              <a:rPr lang="ru-RU" altLang="ru-RU" sz="2800" dirty="0" smtClean="0"/>
            </a:br>
            <a:r>
              <a:rPr lang="ru-RU" altLang="ru-RU" sz="2800" dirty="0" smtClean="0"/>
              <a:t> </a:t>
            </a:r>
            <a:endParaRPr lang="ru-RU" sz="2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836712"/>
            <a:ext cx="2322298" cy="344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639"/>
            <a:ext cx="4032448" cy="4498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450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762110"/>
            <a:ext cx="6696744" cy="513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87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025" y="5013176"/>
            <a:ext cx="8927975" cy="1844824"/>
          </a:xfrm>
        </p:spPr>
        <p:txBody>
          <a:bodyPr/>
          <a:lstStyle/>
          <a:p>
            <a:pPr marL="45720" lvl="0" indent="0" algn="ctr">
              <a:spcBef>
                <a:spcPct val="20000"/>
              </a:spcBef>
              <a:spcAft>
                <a:spcPts val="300"/>
              </a:spcAft>
              <a:buNone/>
            </a:pPr>
            <a:r>
              <a:rPr lang="ru-RU" sz="2200" dirty="0" err="1">
                <a:solidFill>
                  <a:schemeClr val="tx1"/>
                </a:solidFill>
                <a:effectLst/>
              </a:rPr>
              <a:t>Салауат</a:t>
            </a:r>
            <a:r>
              <a:rPr lang="ru-RU" sz="2200" dirty="0">
                <a:solidFill>
                  <a:schemeClr val="tx1"/>
                </a:solidFill>
                <a:effectLst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effectLst/>
              </a:rPr>
              <a:t>—</a:t>
            </a:r>
            <a:r>
              <a:rPr lang="ru-RU" sz="2200" dirty="0" err="1" smtClean="0">
                <a:solidFill>
                  <a:schemeClr val="tx1"/>
                </a:solidFill>
                <a:effectLst/>
              </a:rPr>
              <a:t>талантлы</a:t>
            </a:r>
            <a:r>
              <a:rPr lang="ru-RU" sz="2200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2200" dirty="0" err="1">
                <a:solidFill>
                  <a:schemeClr val="tx1"/>
                </a:solidFill>
                <a:effectLst/>
              </a:rPr>
              <a:t>сәсән-шағир</a:t>
            </a:r>
            <a:r>
              <a:rPr lang="ru-RU" sz="2200" dirty="0">
                <a:solidFill>
                  <a:schemeClr val="tx1"/>
                </a:solidFill>
                <a:effectLst/>
              </a:rPr>
              <a:t>.</a:t>
            </a:r>
            <a:br>
              <a:rPr lang="ru-RU" sz="2200" dirty="0">
                <a:solidFill>
                  <a:schemeClr val="tx1"/>
                </a:solidFill>
                <a:effectLst/>
              </a:rPr>
            </a:br>
            <a:r>
              <a:rPr lang="ru-RU" sz="2200" dirty="0">
                <a:solidFill>
                  <a:schemeClr val="tx1"/>
                </a:solidFill>
                <a:effectLst/>
              </a:rPr>
              <a:t> 1773 — 1775 </a:t>
            </a:r>
            <a:r>
              <a:rPr lang="ru-RU" sz="2200" dirty="0" err="1">
                <a:solidFill>
                  <a:schemeClr val="tx1"/>
                </a:solidFill>
                <a:effectLst/>
              </a:rPr>
              <a:t>йылдарҙағы</a:t>
            </a:r>
            <a:r>
              <a:rPr lang="ru-RU" sz="2200" dirty="0">
                <a:solidFill>
                  <a:schemeClr val="tx1"/>
                </a:solidFill>
                <a:effectLst/>
              </a:rPr>
              <a:t> </a:t>
            </a:r>
            <a:r>
              <a:rPr lang="ru-RU" sz="2200" dirty="0" err="1">
                <a:solidFill>
                  <a:schemeClr val="tx1"/>
                </a:solidFill>
                <a:effectLst/>
              </a:rPr>
              <a:t>Крәҫтиәндәр</a:t>
            </a:r>
            <a:r>
              <a:rPr lang="ru-RU" sz="2200" dirty="0">
                <a:solidFill>
                  <a:schemeClr val="tx1"/>
                </a:solidFill>
                <a:effectLst/>
              </a:rPr>
              <a:t> </a:t>
            </a:r>
            <a:r>
              <a:rPr lang="ru-RU" sz="2200" dirty="0" err="1">
                <a:solidFill>
                  <a:schemeClr val="tx1"/>
                </a:solidFill>
                <a:effectLst/>
              </a:rPr>
              <a:t>һуғышының</a:t>
            </a:r>
            <a:r>
              <a:rPr lang="ru-RU" sz="2200" dirty="0">
                <a:solidFill>
                  <a:schemeClr val="tx1"/>
                </a:solidFill>
                <a:effectLst/>
              </a:rPr>
              <a:t> </a:t>
            </a:r>
            <a:r>
              <a:rPr lang="ru-RU" sz="2200" dirty="0" err="1">
                <a:solidFill>
                  <a:schemeClr val="tx1"/>
                </a:solidFill>
                <a:effectLst/>
              </a:rPr>
              <a:t>күренекле</a:t>
            </a:r>
            <a:r>
              <a:rPr lang="ru-RU" sz="2200" dirty="0">
                <a:solidFill>
                  <a:schemeClr val="tx1"/>
                </a:solidFill>
                <a:effectLst/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  <a:effectLst/>
              </a:rPr>
              <a:t>полководецы</a:t>
            </a:r>
            <a:r>
              <a:rPr lang="ru-RU" sz="2200" dirty="0" smtClean="0">
                <a:solidFill>
                  <a:schemeClr val="tx1"/>
                </a:solidFill>
                <a:effectLst/>
              </a:rPr>
              <a:t>, </a:t>
            </a:r>
            <a:r>
              <a:rPr lang="ru-RU" sz="2200" dirty="0" err="1">
                <a:solidFill>
                  <a:schemeClr val="tx1"/>
                </a:solidFill>
                <a:effectLst/>
              </a:rPr>
              <a:t>башҡорт</a:t>
            </a:r>
            <a:r>
              <a:rPr lang="ru-RU" sz="2200" dirty="0">
                <a:solidFill>
                  <a:schemeClr val="tx1"/>
                </a:solidFill>
                <a:effectLst/>
              </a:rPr>
              <a:t> </a:t>
            </a:r>
            <a:r>
              <a:rPr lang="ru-RU" sz="2200" dirty="0" err="1">
                <a:solidFill>
                  <a:schemeClr val="tx1"/>
                </a:solidFill>
                <a:effectLst/>
              </a:rPr>
              <a:t>халҡының</a:t>
            </a:r>
            <a:r>
              <a:rPr lang="ru-RU" sz="2200" dirty="0">
                <a:solidFill>
                  <a:schemeClr val="tx1"/>
                </a:solidFill>
                <a:effectLst/>
              </a:rPr>
              <a:t> </a:t>
            </a:r>
            <a:r>
              <a:rPr lang="ru-RU" sz="2200" dirty="0" err="1">
                <a:solidFill>
                  <a:schemeClr val="tx1"/>
                </a:solidFill>
                <a:effectLst/>
              </a:rPr>
              <a:t>легендар</a:t>
            </a:r>
            <a:r>
              <a:rPr lang="ru-RU" sz="2200" dirty="0">
                <a:solidFill>
                  <a:schemeClr val="tx1"/>
                </a:solidFill>
                <a:effectLst/>
              </a:rPr>
              <a:t> </a:t>
            </a:r>
            <a:r>
              <a:rPr lang="ru-RU" sz="2200" dirty="0" err="1">
                <a:solidFill>
                  <a:schemeClr val="tx1"/>
                </a:solidFill>
                <a:effectLst/>
              </a:rPr>
              <a:t>геройы</a:t>
            </a:r>
            <a:r>
              <a:rPr lang="ru-RU" sz="2200" dirty="0">
                <a:solidFill>
                  <a:schemeClr val="tx1"/>
                </a:solidFill>
                <a:effectLst/>
              </a:rPr>
              <a:t>.</a:t>
            </a:r>
            <a:r>
              <a:rPr lang="ru-RU" sz="2200" b="0" dirty="0">
                <a:solidFill>
                  <a:schemeClr val="tx1"/>
                </a:solidFill>
                <a:effectLst/>
              </a:rPr>
              <a:t/>
            </a:r>
            <a:br>
              <a:rPr lang="ru-RU" sz="2200" b="0" dirty="0">
                <a:solidFill>
                  <a:schemeClr val="tx1"/>
                </a:solidFill>
                <a:effectLst/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611560" y="764704"/>
            <a:ext cx="7033847" cy="3415164"/>
          </a:xfrm>
        </p:spPr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1344"/>
            <a:ext cx="6408712" cy="4251792"/>
          </a:xfrm>
          <a:prstGeom prst="rect">
            <a:avLst/>
          </a:prstGeom>
          <a:noFill/>
          <a:ln>
            <a:solidFill>
              <a:srgbClr val="00B05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388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2292" y="5670538"/>
            <a:ext cx="8136903" cy="2081168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                              </a:t>
            </a:r>
            <a:r>
              <a:rPr lang="ru-RU" sz="2400" dirty="0" smtClean="0"/>
              <a:t>Скульптор Тамара Нечаева </a:t>
            </a:r>
            <a:r>
              <a:rPr lang="ru-RU" sz="2400" dirty="0" err="1" smtClean="0"/>
              <a:t>эштәре</a:t>
            </a:r>
            <a:endParaRPr lang="ru-RU" sz="24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1010"/>
            <a:ext cx="3633715" cy="527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user\Desktop\Практика 2015\3 курс УМК\1 семестр\1.С.Юлаев. Словосочетание\77e16a86d3dca56937f77131ffbc2696_i-2785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548" y="391010"/>
            <a:ext cx="3528392" cy="512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42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3"/>
          </p:nvPr>
        </p:nvSpPr>
        <p:spPr>
          <a:xfrm>
            <a:off x="1475656" y="4077072"/>
            <a:ext cx="6400800" cy="34747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dirty="0" err="1" smtClean="0"/>
              <a:t>Рәсәй</a:t>
            </a:r>
            <a:r>
              <a:rPr lang="ru-RU" sz="2400" dirty="0" smtClean="0"/>
              <a:t> </a:t>
            </a:r>
            <a:r>
              <a:rPr lang="ru-RU" sz="2400" dirty="0" err="1" smtClean="0"/>
              <a:t>Федерацияһында</a:t>
            </a:r>
            <a:r>
              <a:rPr lang="ru-RU" sz="2400" dirty="0" smtClean="0"/>
              <a:t> </a:t>
            </a:r>
            <a:r>
              <a:rPr lang="ru-RU" sz="2400" dirty="0" err="1" smtClean="0"/>
              <a:t>һәм</a:t>
            </a:r>
            <a:r>
              <a:rPr lang="ru-RU" sz="2400" dirty="0" smtClean="0"/>
              <a:t> </a:t>
            </a:r>
            <a:r>
              <a:rPr lang="ru-RU" sz="2400" dirty="0" err="1" smtClean="0"/>
              <a:t>Башҡортостан</a:t>
            </a:r>
            <a:r>
              <a:rPr lang="ru-RU" sz="2400" dirty="0" smtClean="0"/>
              <a:t> </a:t>
            </a:r>
            <a:r>
              <a:rPr lang="ru-RU" sz="2400" dirty="0" err="1" smtClean="0"/>
              <a:t>Республикаһында</a:t>
            </a:r>
            <a:r>
              <a:rPr lang="ru-RU" sz="2400" dirty="0" smtClean="0"/>
              <a:t> </a:t>
            </a:r>
            <a:r>
              <a:rPr lang="ru-RU" sz="2400" dirty="0" err="1" smtClean="0"/>
              <a:t>административ</a:t>
            </a:r>
            <a:r>
              <a:rPr lang="ru-RU" sz="2400" dirty="0" smtClean="0"/>
              <a:t> район, </a:t>
            </a:r>
            <a:r>
              <a:rPr lang="ru-RU" sz="2400" dirty="0" err="1" smtClean="0"/>
              <a:t>ҡала</a:t>
            </a:r>
            <a:r>
              <a:rPr lang="ru-RU" sz="2400" dirty="0" smtClean="0"/>
              <a:t>, </a:t>
            </a:r>
            <a:r>
              <a:rPr lang="ru-RU" sz="2400" dirty="0" err="1" smtClean="0"/>
              <a:t>урамдар</a:t>
            </a:r>
            <a:r>
              <a:rPr lang="ru-RU" sz="2400" dirty="0" smtClean="0"/>
              <a:t> </a:t>
            </a:r>
            <a:r>
              <a:rPr lang="ru-RU" sz="2400" dirty="0" err="1" smtClean="0"/>
              <a:t>һәм</a:t>
            </a:r>
            <a:r>
              <a:rPr lang="ru-RU" sz="2400" dirty="0" smtClean="0"/>
              <a:t> </a:t>
            </a:r>
            <a:r>
              <a:rPr lang="ru-RU" sz="2400" dirty="0" err="1" smtClean="0"/>
              <a:t>проспекттар</a:t>
            </a:r>
            <a:r>
              <a:rPr lang="ru-RU" sz="2400" dirty="0" smtClean="0"/>
              <a:t>, </a:t>
            </a:r>
            <a:r>
              <a:rPr lang="ru-RU" sz="2400" dirty="0" err="1" smtClean="0"/>
              <a:t>теплоходтар</a:t>
            </a:r>
            <a:r>
              <a:rPr lang="ru-RU" sz="2400" dirty="0" smtClean="0"/>
              <a:t>, </a:t>
            </a:r>
            <a:r>
              <a:rPr lang="ru-RU" sz="2400" dirty="0" err="1" smtClean="0"/>
              <a:t>башҡаларға</a:t>
            </a:r>
            <a:r>
              <a:rPr lang="ru-RU" sz="2400" dirty="0" smtClean="0"/>
              <a:t> </a:t>
            </a:r>
            <a:r>
              <a:rPr lang="ru-RU" sz="2400" dirty="0" err="1" smtClean="0"/>
              <a:t>Салауат</a:t>
            </a:r>
            <a:r>
              <a:rPr lang="ru-RU" sz="2400" dirty="0" smtClean="0"/>
              <a:t> </a:t>
            </a:r>
            <a:r>
              <a:rPr lang="ru-RU" sz="2400" dirty="0" err="1" smtClean="0"/>
              <a:t>Юлаев</a:t>
            </a:r>
            <a:r>
              <a:rPr lang="ru-RU" sz="2400" dirty="0" smtClean="0"/>
              <a:t> </a:t>
            </a:r>
            <a:r>
              <a:rPr lang="ru-RU" sz="2400" dirty="0" err="1" smtClean="0"/>
              <a:t>исеме</a:t>
            </a:r>
            <a:r>
              <a:rPr lang="ru-RU" sz="2400" dirty="0" smtClean="0"/>
              <a:t> </a:t>
            </a:r>
            <a:r>
              <a:rPr lang="ru-RU" sz="2400" dirty="0" err="1" smtClean="0"/>
              <a:t>бирелгән</a:t>
            </a:r>
            <a:r>
              <a:rPr lang="ru-RU" sz="2400" dirty="0" smtClean="0"/>
              <a:t>.</a:t>
            </a:r>
          </a:p>
          <a:p>
            <a:endParaRPr lang="ru-RU" dirty="0"/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29700"/>
            <a:ext cx="5040560" cy="3601083"/>
          </a:xfrm>
          <a:prstGeom prst="rect">
            <a:avLst/>
          </a:prstGeom>
          <a:noFill/>
          <a:ln w="38100" cmpd="dbl">
            <a:solidFill>
              <a:srgbClr val="808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5493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55776" y="5373216"/>
            <a:ext cx="6512511" cy="1143000"/>
          </a:xfrm>
        </p:spPr>
        <p:txBody>
          <a:bodyPr/>
          <a:lstStyle/>
          <a:p>
            <a:r>
              <a:rPr lang="ba-RU" dirty="0" smtClean="0"/>
              <a:t>С.Юлаев мәмерйәһе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76672"/>
            <a:ext cx="6552728" cy="4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43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24744"/>
            <a:ext cx="6205982" cy="4137322"/>
          </a:xfrm>
        </p:spPr>
      </p:pic>
    </p:spTree>
    <p:extLst>
      <p:ext uri="{BB962C8B-B14F-4D97-AF65-F5344CB8AC3E}">
        <p14:creationId xmlns:p14="http://schemas.microsoft.com/office/powerpoint/2010/main" val="2645387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675519" y="1052736"/>
            <a:ext cx="4581129" cy="55778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     1967 </a:t>
            </a:r>
            <a:r>
              <a:rPr lang="ru-RU" dirty="0" err="1"/>
              <a:t>йылда</a:t>
            </a:r>
            <a:r>
              <a:rPr lang="ru-RU" dirty="0"/>
              <a:t> </a:t>
            </a:r>
            <a:r>
              <a:rPr lang="ru-RU" dirty="0" err="1"/>
              <a:t>Башҡорт </a:t>
            </a:r>
            <a:r>
              <a:rPr lang="ru-RU" dirty="0"/>
              <a:t>АССР-ы </a:t>
            </a:r>
            <a:r>
              <a:rPr lang="ru-RU" dirty="0" err="1"/>
              <a:t>Министрҙар </a:t>
            </a:r>
            <a:r>
              <a:rPr lang="ru-RU" dirty="0"/>
              <a:t>Советы </a:t>
            </a:r>
            <a:r>
              <a:rPr lang="ru-RU" dirty="0" err="1"/>
              <a:t>әҙәбиәт</a:t>
            </a:r>
            <a:r>
              <a:rPr lang="ru-RU" dirty="0"/>
              <a:t>, </a:t>
            </a:r>
            <a:r>
              <a:rPr lang="ru-RU" dirty="0" err="1"/>
              <a:t>сәнғәт</a:t>
            </a:r>
            <a:r>
              <a:rPr lang="ru-RU" dirty="0"/>
              <a:t>, архитектура </a:t>
            </a:r>
            <a:r>
              <a:rPr lang="ru-RU" dirty="0" err="1"/>
              <a:t>өлкәһендәге иң яҡшы әҫәрҙәрҙе билдәләү өсөн Салауат</a:t>
            </a:r>
            <a:r>
              <a:rPr lang="ru-RU" dirty="0"/>
              <a:t> </a:t>
            </a:r>
            <a:r>
              <a:rPr lang="ru-RU" dirty="0" err="1"/>
              <a:t>Юлаев</a:t>
            </a:r>
            <a:r>
              <a:rPr lang="ru-RU" dirty="0"/>
              <a:t> </a:t>
            </a:r>
            <a:r>
              <a:rPr lang="ru-RU" dirty="0" err="1"/>
              <a:t>исемендәге </a:t>
            </a:r>
            <a:r>
              <a:rPr lang="ru-RU" dirty="0"/>
              <a:t>премия </a:t>
            </a:r>
            <a:r>
              <a:rPr lang="ru-RU" dirty="0" err="1"/>
              <a:t>булдырҙы</a:t>
            </a:r>
            <a:r>
              <a:rPr lang="ru-RU" dirty="0"/>
              <a:t>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Был </a:t>
            </a:r>
            <a:r>
              <a:rPr lang="ru-RU" dirty="0"/>
              <a:t>премия 1992 </a:t>
            </a:r>
            <a:r>
              <a:rPr lang="ru-RU" dirty="0" err="1"/>
              <a:t>йылдан</a:t>
            </a:r>
            <a:r>
              <a:rPr lang="ru-RU" dirty="0"/>
              <a:t> </a:t>
            </a:r>
            <a:r>
              <a:rPr lang="ru-RU" dirty="0" err="1"/>
              <a:t>алып</a:t>
            </a:r>
            <a:r>
              <a:rPr lang="ru-RU" dirty="0"/>
              <a:t> </a:t>
            </a:r>
            <a:r>
              <a:rPr lang="ru-RU" dirty="0" err="1"/>
              <a:t>Башҡортостан Республикаһының Салауат</a:t>
            </a:r>
            <a:r>
              <a:rPr lang="ru-RU" dirty="0"/>
              <a:t> </a:t>
            </a:r>
            <a:r>
              <a:rPr lang="ru-RU" dirty="0" err="1"/>
              <a:t>Юлаев</a:t>
            </a:r>
            <a:r>
              <a:rPr lang="ru-RU" dirty="0"/>
              <a:t> </a:t>
            </a:r>
            <a:r>
              <a:rPr lang="ru-RU" dirty="0" err="1"/>
              <a:t>исемендәге Дәүләт премияһы </a:t>
            </a:r>
            <a:r>
              <a:rPr lang="ru-RU" dirty="0"/>
              <a:t>тип </a:t>
            </a:r>
            <a:r>
              <a:rPr lang="ru-RU" dirty="0" err="1"/>
              <a:t>атала</a:t>
            </a:r>
            <a:r>
              <a:rPr lang="ru-RU" dirty="0"/>
              <a:t>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1998 </a:t>
            </a:r>
            <a:r>
              <a:rPr lang="ru-RU" dirty="0" err="1"/>
              <a:t>йылда</a:t>
            </a:r>
            <a:r>
              <a:rPr lang="ru-RU" dirty="0"/>
              <a:t> </a:t>
            </a:r>
            <a:r>
              <a:rPr lang="ru-RU" dirty="0" err="1"/>
              <a:t>Башҡортостан</a:t>
            </a:r>
            <a:r>
              <a:rPr lang="ru-RU" dirty="0"/>
              <a:t> </a:t>
            </a:r>
            <a:r>
              <a:rPr lang="ru-RU" dirty="0" err="1"/>
              <a:t>Республикаһының</a:t>
            </a:r>
            <a:r>
              <a:rPr lang="ru-RU" dirty="0"/>
              <a:t> </a:t>
            </a:r>
            <a:r>
              <a:rPr lang="ru-RU" dirty="0" err="1"/>
              <a:t>иң</a:t>
            </a:r>
            <a:r>
              <a:rPr lang="ru-RU" dirty="0"/>
              <a:t> </a:t>
            </a:r>
            <a:r>
              <a:rPr lang="ru-RU" dirty="0" err="1"/>
              <a:t>юғары</a:t>
            </a:r>
            <a:r>
              <a:rPr lang="ru-RU" dirty="0"/>
              <a:t> </a:t>
            </a:r>
            <a:r>
              <a:rPr lang="ru-RU" dirty="0" err="1"/>
              <a:t>бүләге</a:t>
            </a:r>
            <a:r>
              <a:rPr lang="ru-RU" dirty="0"/>
              <a:t> — </a:t>
            </a:r>
            <a:r>
              <a:rPr lang="ru-RU" dirty="0" err="1"/>
              <a:t>Салауат</a:t>
            </a:r>
            <a:r>
              <a:rPr lang="ru-RU" dirty="0"/>
              <a:t> </a:t>
            </a:r>
            <a:r>
              <a:rPr lang="ru-RU" dirty="0" err="1"/>
              <a:t>Юлаев</a:t>
            </a:r>
            <a:r>
              <a:rPr lang="ru-RU" dirty="0"/>
              <a:t> ордены </a:t>
            </a:r>
            <a:r>
              <a:rPr lang="ru-RU" dirty="0" err="1"/>
              <a:t>булдырылған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19" y="1772816"/>
            <a:ext cx="3273091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73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5229200"/>
            <a:ext cx="6512511" cy="1143000"/>
          </a:xfrm>
        </p:spPr>
        <p:txBody>
          <a:bodyPr/>
          <a:lstStyle/>
          <a:p>
            <a:r>
              <a:rPr lang="ru-RU" sz="22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> 1989 </a:t>
            </a:r>
            <a:r>
              <a:rPr lang="ru-RU" sz="2200" b="0" dirty="0" err="1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>йылдан</a:t>
            </a:r>
            <a:r>
              <a:rPr lang="ru-RU" sz="22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> </a:t>
            </a:r>
            <a:r>
              <a:rPr lang="ru-RU" sz="2200" b="0" dirty="0" err="1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>алып</a:t>
            </a:r>
            <a:r>
              <a:rPr lang="ru-RU" sz="22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> </a:t>
            </a:r>
            <a:r>
              <a:rPr lang="ru-RU" sz="2200" b="0" dirty="0" err="1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>йыл</a:t>
            </a:r>
            <a:r>
              <a:rPr lang="ru-RU" sz="22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> </a:t>
            </a:r>
            <a:r>
              <a:rPr lang="ru-RU" sz="2200" b="0" dirty="0" err="1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>һайын</a:t>
            </a:r>
            <a:r>
              <a:rPr lang="ru-RU" sz="22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> </a:t>
            </a:r>
            <a:r>
              <a:rPr lang="ru-RU" sz="2200" b="0" dirty="0" err="1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>Салауат</a:t>
            </a:r>
            <a:r>
              <a:rPr lang="ru-RU" sz="22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> </a:t>
            </a:r>
            <a:r>
              <a:rPr lang="ru-RU" sz="2200" b="0" dirty="0" err="1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>Юлаев</a:t>
            </a:r>
            <a:r>
              <a:rPr lang="ru-RU" sz="22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> </a:t>
            </a:r>
            <a:r>
              <a:rPr lang="ru-RU" sz="2200" b="0" dirty="0" err="1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>көндәре</a:t>
            </a:r>
            <a:r>
              <a:rPr lang="ru-RU" sz="22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>, 2004 </a:t>
            </a:r>
            <a:r>
              <a:rPr lang="ru-RU" sz="2200" b="0" dirty="0" err="1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>йылдан</a:t>
            </a:r>
            <a:r>
              <a:rPr lang="ru-RU" sz="22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> </a:t>
            </a:r>
            <a:r>
              <a:rPr lang="ru-RU" sz="2200" b="0" dirty="0" err="1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>башлап</a:t>
            </a:r>
            <a:r>
              <a:rPr lang="ru-RU" sz="22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>, июнь </a:t>
            </a:r>
            <a:r>
              <a:rPr lang="ru-RU" sz="2200" b="0" dirty="0" err="1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>айының</a:t>
            </a:r>
            <a:r>
              <a:rPr lang="ru-RU" sz="22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> </a:t>
            </a:r>
            <a:r>
              <a:rPr lang="ru-RU" sz="2200" b="0" dirty="0" err="1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>икенсе</a:t>
            </a:r>
            <a:r>
              <a:rPr lang="ru-RU" sz="22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> </a:t>
            </a:r>
            <a:r>
              <a:rPr lang="ru-RU" sz="2200" b="0" dirty="0" err="1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>яртыһында</a:t>
            </a:r>
            <a:r>
              <a:rPr lang="ru-RU" sz="22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>, республика фольклор байрамы — </a:t>
            </a:r>
            <a:r>
              <a:rPr lang="ru-RU" sz="2200" b="0" dirty="0" err="1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>Салауат</a:t>
            </a:r>
            <a:r>
              <a:rPr lang="ru-RU" sz="22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> </a:t>
            </a:r>
            <a:r>
              <a:rPr lang="ru-RU" sz="2200" b="0" dirty="0" err="1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>йыйыны</a:t>
            </a:r>
            <a:r>
              <a:rPr lang="ru-RU" sz="22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> </a:t>
            </a:r>
            <a:r>
              <a:rPr lang="ru-RU" sz="2200" b="0" dirty="0" err="1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>үткәрелә</a:t>
            </a:r>
            <a:r>
              <a:rPr lang="ru-RU" sz="22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ea typeface="+mn-ea"/>
                <a:cs typeface="+mn-cs"/>
              </a:rPr>
              <a:t>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8640"/>
            <a:ext cx="6120679" cy="4590510"/>
          </a:xfrm>
        </p:spPr>
      </p:pic>
    </p:spTree>
    <p:extLst>
      <p:ext uri="{BB962C8B-B14F-4D97-AF65-F5344CB8AC3E}">
        <p14:creationId xmlns:p14="http://schemas.microsoft.com/office/powerpoint/2010/main" val="4226702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5229200"/>
            <a:ext cx="6512511" cy="1143000"/>
          </a:xfrm>
        </p:spPr>
        <p:txBody>
          <a:bodyPr/>
          <a:lstStyle/>
          <a:p>
            <a:r>
              <a:rPr lang="ba-RU" sz="2400" dirty="0" smtClean="0"/>
              <a:t>С.Юлаев йыйынында еңеүсе  студентыбыҙ Рита</a:t>
            </a:r>
            <a:endParaRPr lang="ru-RU" sz="2400" dirty="0"/>
          </a:p>
        </p:txBody>
      </p:sp>
      <p:pic>
        <p:nvPicPr>
          <p:cNvPr id="6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76672"/>
            <a:ext cx="5804460" cy="4353346"/>
          </a:xfrm>
        </p:spPr>
      </p:pic>
    </p:spTree>
    <p:extLst>
      <p:ext uri="{BB962C8B-B14F-4D97-AF65-F5344CB8AC3E}">
        <p14:creationId xmlns:p14="http://schemas.microsoft.com/office/powerpoint/2010/main" val="259674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\Desktop\Практика 2015\3 курс УМК\1 семестр\1.С.Юлаев. Словосочетание\phoca_thumb_l_na-volge-1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836712"/>
            <a:ext cx="710479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9963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776832"/>
            <a:ext cx="7406208" cy="2081168"/>
          </a:xfrm>
        </p:spPr>
        <p:txBody>
          <a:bodyPr/>
          <a:lstStyle/>
          <a:p>
            <a:r>
              <a:rPr lang="ru-RU" altLang="ru-RU" sz="2800" dirty="0" smtClean="0"/>
              <a:t> 1941 </a:t>
            </a:r>
            <a:r>
              <a:rPr lang="ru-RU" altLang="ru-RU" sz="2800" dirty="0" err="1" smtClean="0"/>
              <a:t>йылда</a:t>
            </a:r>
            <a:r>
              <a:rPr lang="ru-RU" altLang="ru-RU" sz="2800" dirty="0" smtClean="0"/>
              <a:t>  СССР режиссёры  Яков Протазанов  фильм «Салават </a:t>
            </a:r>
            <a:r>
              <a:rPr lang="ru-RU" altLang="ru-RU" sz="2800" dirty="0" err="1" smtClean="0"/>
              <a:t>Юлаев</a:t>
            </a:r>
            <a:r>
              <a:rPr lang="ru-RU" altLang="ru-RU" sz="2800" dirty="0" smtClean="0"/>
              <a:t>» </a:t>
            </a:r>
            <a:r>
              <a:rPr lang="ru-RU" altLang="ru-RU" sz="2800" dirty="0" err="1" smtClean="0"/>
              <a:t>исемле</a:t>
            </a:r>
            <a:r>
              <a:rPr lang="ru-RU" altLang="ru-RU" sz="2800" dirty="0" smtClean="0"/>
              <a:t> фильм </a:t>
            </a:r>
            <a:r>
              <a:rPr lang="ru-RU" altLang="ru-RU" sz="2800" dirty="0" err="1" smtClean="0"/>
              <a:t>төшөрә</a:t>
            </a:r>
            <a:r>
              <a:rPr lang="ru-RU" altLang="ru-RU" sz="2800" dirty="0" smtClean="0"/>
              <a:t/>
            </a:r>
            <a:br>
              <a:rPr lang="ru-RU" altLang="ru-RU" sz="2800" dirty="0" smtClean="0"/>
            </a:br>
            <a:endParaRPr lang="ru-RU" sz="2800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15" y="116632"/>
            <a:ext cx="8614328" cy="4472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755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733256"/>
            <a:ext cx="7848872" cy="1656184"/>
          </a:xfrm>
        </p:spPr>
        <p:txBody>
          <a:bodyPr/>
          <a:lstStyle/>
          <a:p>
            <a:r>
              <a:rPr lang="ru-RU" sz="2400" dirty="0" err="1" smtClean="0">
                <a:latin typeface="Rom Bsh" panose="02020500000000000000" pitchFamily="18" charset="0"/>
              </a:rPr>
              <a:t>Салауат</a:t>
            </a:r>
            <a:r>
              <a:rPr lang="ru-RU" sz="2400" dirty="0" smtClean="0">
                <a:latin typeface="Rom Bsh" panose="02020500000000000000" pitchFamily="18" charset="0"/>
              </a:rPr>
              <a:t> районы Малая8 </a:t>
            </a:r>
            <a:r>
              <a:rPr lang="ru-RU" sz="2400" dirty="0" err="1" smtClean="0">
                <a:latin typeface="Rom Bsh" panose="02020500000000000000" pitchFamily="18" charset="0"/>
              </a:rPr>
              <a:t>ауылында</a:t>
            </a:r>
            <a:r>
              <a:rPr lang="ru-RU" sz="2400" dirty="0" smtClean="0">
                <a:latin typeface="Rom Bsh" panose="02020500000000000000" pitchFamily="18" charset="0"/>
              </a:rPr>
              <a:t> </a:t>
            </a:r>
            <a:r>
              <a:rPr lang="ru-RU" sz="2400" dirty="0" err="1" smtClean="0">
                <a:latin typeface="Rom Bsh" panose="02020500000000000000" pitchFamily="18" charset="0"/>
              </a:rPr>
              <a:t>С.Юлаев</a:t>
            </a:r>
            <a:r>
              <a:rPr lang="ru-RU" sz="2400" dirty="0" smtClean="0">
                <a:latin typeface="Rom Bsh" panose="02020500000000000000" pitchFamily="18" charset="0"/>
              </a:rPr>
              <a:t> </a:t>
            </a:r>
            <a:r>
              <a:rPr lang="ru-RU" sz="2400" dirty="0" err="1" smtClean="0">
                <a:latin typeface="Rom Bsh" panose="02020500000000000000" pitchFamily="18" charset="0"/>
              </a:rPr>
              <a:t>музейы</a:t>
            </a:r>
            <a:r>
              <a:rPr lang="ru-RU" sz="2400" dirty="0" smtClean="0">
                <a:latin typeface="Rom Bsh" panose="02020500000000000000" pitchFamily="18" charset="0"/>
              </a:rPr>
              <a:t> </a:t>
            </a:r>
            <a:r>
              <a:rPr lang="ru-RU" sz="2400" dirty="0" err="1" smtClean="0">
                <a:latin typeface="Rom Bsh" panose="02020500000000000000" pitchFamily="18" charset="0"/>
              </a:rPr>
              <a:t>асыла</a:t>
            </a:r>
            <a:r>
              <a:rPr lang="ru-RU" sz="2400" dirty="0" smtClean="0">
                <a:latin typeface="Rom Bsh" panose="02020500000000000000" pitchFamily="18" charset="0"/>
              </a:rPr>
              <a:t>.</a:t>
            </a:r>
            <a:endParaRPr lang="ru-RU" sz="2400" dirty="0">
              <a:latin typeface="Rom Bsh" panose="02020500000000000000" pitchFamily="18" charset="0"/>
            </a:endParaRPr>
          </a:p>
        </p:txBody>
      </p:sp>
      <p:pic>
        <p:nvPicPr>
          <p:cNvPr id="11267" name="Picture 3" descr="C:\Users\user\Desktop\Практика 2015\3 курс УМК\1 семестр\1.С.Юлаев. Словосочетание\salavat 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4248472" cy="311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одержимое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C:\Users\user\Desktop\Практика 2015\3 курс УМК\1 семестр\1.С.Юлаев. Словосочетание\muzey_salavata_yulaeva_muzey_salavata_yulaeva_53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412776"/>
            <a:ext cx="5112568" cy="403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20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1600" y="4293096"/>
            <a:ext cx="7920880" cy="1899592"/>
          </a:xfrm>
        </p:spPr>
        <p:txBody>
          <a:bodyPr/>
          <a:lstStyle/>
          <a:p>
            <a:pPr marL="0" lvl="0" indent="0" algn="ctr">
              <a:spcBef>
                <a:spcPct val="20000"/>
              </a:spcBef>
              <a:spcAft>
                <a:spcPts val="300"/>
              </a:spcAft>
              <a:buNone/>
            </a:pPr>
            <a:r>
              <a:rPr lang="ba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ba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Салауат </a:t>
            </a:r>
            <a:r>
              <a:rPr lang="ba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Юлаев </a:t>
            </a:r>
            <a:r>
              <a:rPr lang="ba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1754 </a:t>
            </a:r>
            <a:r>
              <a:rPr lang="ba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йылдың йәйендә Өфө провинцияһы </a:t>
            </a:r>
            <a:r>
              <a:rPr lang="ba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ba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хәҙер — Башҡортостандың Салауат районы) Тәкәй ауылында тыуып </a:t>
            </a:r>
            <a:r>
              <a:rPr lang="ba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үҫкән.  </a:t>
            </a:r>
            <a:br>
              <a:rPr lang="ba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a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Уның </a:t>
            </a:r>
            <a:r>
              <a:rPr lang="ba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атаһы Юлай </a:t>
            </a:r>
            <a:r>
              <a:rPr lang="ba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Аҙналин - старшина </a:t>
            </a:r>
            <a:r>
              <a:rPr lang="ba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һәм күп яуҙар үткән </a:t>
            </a:r>
            <a:r>
              <a:rPr lang="ba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кеше.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332656"/>
            <a:ext cx="2546304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2813050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068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7920880" cy="533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70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23528" y="333375"/>
            <a:ext cx="8425185" cy="619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ru-RU" sz="2000" dirty="0"/>
              <a:t>	</a:t>
            </a:r>
            <a:r>
              <a:rPr lang="ru-RU" altLang="ru-RU" sz="2000" i="1" dirty="0"/>
              <a:t>Салават </a:t>
            </a:r>
            <a:r>
              <a:rPr lang="ru-RU" altLang="ru-RU" sz="2000" i="1" dirty="0" err="1"/>
              <a:t>Юлаев</a:t>
            </a:r>
            <a:r>
              <a:rPr lang="ru-RU" altLang="ru-RU" sz="2000" i="1" dirty="0"/>
              <a:t> очень рано начал сочинять свои стихи и песни. К сожалению, до нас дошла очень небольшая их часть, а многие утеряны навсегда. На это есть много причин. Дело в том, что более ста лет после ссылки Салавата </a:t>
            </a:r>
            <a:r>
              <a:rPr lang="ru-RU" altLang="ru-RU" sz="2000" i="1" dirty="0" err="1"/>
              <a:t>Юлаева</a:t>
            </a:r>
            <a:r>
              <a:rPr lang="ru-RU" altLang="ru-RU" sz="2000" i="1" dirty="0"/>
              <a:t> в </a:t>
            </a:r>
            <a:r>
              <a:rPr lang="ru-RU" altLang="ru-RU" sz="2000" i="1" dirty="0" err="1"/>
              <a:t>Рогервик</a:t>
            </a:r>
            <a:r>
              <a:rPr lang="ru-RU" altLang="ru-RU" sz="2000" i="1" dirty="0"/>
              <a:t> его имя было запретным, за упоминание о нем людей строго наказывали, и певцы, </a:t>
            </a:r>
            <a:r>
              <a:rPr lang="ru-RU" altLang="ru-RU" sz="2000" i="1" dirty="0" err="1"/>
              <a:t>кураисты</a:t>
            </a:r>
            <a:r>
              <a:rPr lang="ru-RU" altLang="ru-RU" sz="2000" i="1" dirty="0"/>
              <a:t>, </a:t>
            </a:r>
            <a:r>
              <a:rPr lang="ru-RU" altLang="ru-RU" sz="2000" i="1" dirty="0" err="1"/>
              <a:t>сэсэны</a:t>
            </a:r>
            <a:r>
              <a:rPr lang="ru-RU" altLang="ru-RU" sz="2000" i="1" dirty="0"/>
              <a:t> боялись петь о нем песни.</a:t>
            </a:r>
            <a:endParaRPr lang="en-US" altLang="ru-RU" sz="2000" i="1" dirty="0"/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ru-RU" altLang="ru-RU" sz="2000" i="1" dirty="0"/>
              <a:t>          Но самое главное, видимо, заключается в том, что свои стихи Салават сочинял импровизированно, т. е. в любой момент и где угодно: в седле, на привале у костра, непосредственно перед боем. Иными словами, эти стихи были обращены непосредственно к слушателям, почти не записывались, а лишь запоминались.</a:t>
            </a:r>
          </a:p>
        </p:txBody>
      </p:sp>
    </p:spTree>
    <p:extLst>
      <p:ext uri="{BB962C8B-B14F-4D97-AF65-F5344CB8AC3E}">
        <p14:creationId xmlns:p14="http://schemas.microsoft.com/office/powerpoint/2010/main" val="32963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419872" y="993288"/>
            <a:ext cx="5622776" cy="59046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err="1"/>
              <a:t>Салауат</a:t>
            </a:r>
            <a:r>
              <a:rPr lang="ru-RU" dirty="0"/>
              <a:t> </a:t>
            </a:r>
            <a:r>
              <a:rPr lang="ru-RU" dirty="0" err="1"/>
              <a:t>Юлаев</a:t>
            </a:r>
            <a:r>
              <a:rPr lang="ru-RU" dirty="0"/>
              <a:t> </a:t>
            </a:r>
            <a:r>
              <a:rPr lang="ru-RU" dirty="0" err="1"/>
              <a:t>әҫәрҙәре</a:t>
            </a:r>
            <a:r>
              <a:rPr lang="ru-RU" dirty="0"/>
              <a:t> </a:t>
            </a:r>
            <a:r>
              <a:rPr lang="ru-RU" dirty="0" err="1"/>
              <a:t>беҙҙең</a:t>
            </a:r>
            <a:r>
              <a:rPr lang="ru-RU" dirty="0"/>
              <a:t> </a:t>
            </a:r>
            <a:r>
              <a:rPr lang="ru-RU" dirty="0" err="1"/>
              <a:t>көндәргә</a:t>
            </a:r>
            <a:r>
              <a:rPr lang="ru-RU" dirty="0"/>
              <a:t> </a:t>
            </a:r>
            <a:r>
              <a:rPr lang="ru-RU" dirty="0" err="1"/>
              <a:t>халыҡ</a:t>
            </a:r>
            <a:r>
              <a:rPr lang="ru-RU" dirty="0"/>
              <a:t> </a:t>
            </a:r>
            <a:r>
              <a:rPr lang="ru-RU" dirty="0" err="1"/>
              <a:t>хәтерендә</a:t>
            </a:r>
            <a:r>
              <a:rPr lang="ru-RU" dirty="0"/>
              <a:t> </a:t>
            </a:r>
            <a:r>
              <a:rPr lang="ru-RU" dirty="0" err="1"/>
              <a:t>һаҡланған</a:t>
            </a:r>
            <a:r>
              <a:rPr lang="ru-RU" dirty="0"/>
              <a:t> </a:t>
            </a:r>
            <a:r>
              <a:rPr lang="ru-RU" dirty="0" err="1"/>
              <a:t>йыр</a:t>
            </a:r>
            <a:r>
              <a:rPr lang="ru-RU" dirty="0"/>
              <a:t> </a:t>
            </a:r>
            <a:r>
              <a:rPr lang="ru-RU" dirty="0" err="1"/>
              <a:t>йә</a:t>
            </a:r>
            <a:r>
              <a:rPr lang="ru-RU" dirty="0"/>
              <a:t> </a:t>
            </a:r>
            <a:r>
              <a:rPr lang="ru-RU" dirty="0" err="1"/>
              <a:t>ҡобайыр</a:t>
            </a:r>
            <a:r>
              <a:rPr lang="ru-RU" dirty="0"/>
              <a:t> </a:t>
            </a:r>
            <a:r>
              <a:rPr lang="ru-RU" dirty="0" err="1"/>
              <a:t>рәүешендә</a:t>
            </a:r>
            <a:r>
              <a:rPr lang="ru-RU" dirty="0"/>
              <a:t> </a:t>
            </a:r>
            <a:r>
              <a:rPr lang="ru-RU" dirty="0" err="1"/>
              <a:t>һәм</a:t>
            </a:r>
            <a:r>
              <a:rPr lang="ru-RU" dirty="0"/>
              <a:t> 7 </a:t>
            </a:r>
            <a:r>
              <a:rPr lang="ru-RU" dirty="0" err="1"/>
              <a:t>шиғыры</a:t>
            </a:r>
            <a:r>
              <a:rPr lang="ru-RU" dirty="0"/>
              <a:t> рус </a:t>
            </a:r>
            <a:r>
              <a:rPr lang="ru-RU" dirty="0" err="1"/>
              <a:t>теленә</a:t>
            </a:r>
            <a:r>
              <a:rPr lang="ru-RU" dirty="0"/>
              <a:t> </a:t>
            </a:r>
            <a:r>
              <a:rPr lang="ru-RU" dirty="0" err="1"/>
              <a:t>юлма-юл</a:t>
            </a:r>
            <a:r>
              <a:rPr lang="ru-RU" dirty="0"/>
              <a:t> </a:t>
            </a:r>
            <a:r>
              <a:rPr lang="ru-RU" dirty="0" err="1"/>
              <a:t>тәржемә</a:t>
            </a:r>
            <a:r>
              <a:rPr lang="ru-RU" dirty="0"/>
              <a:t> </a:t>
            </a:r>
            <a:r>
              <a:rPr lang="ru-RU" dirty="0" err="1"/>
              <a:t>формаһында</a:t>
            </a:r>
            <a:r>
              <a:rPr lang="ru-RU" dirty="0"/>
              <a:t> </a:t>
            </a:r>
            <a:r>
              <a:rPr lang="ru-RU" dirty="0" err="1"/>
              <a:t>килеп</a:t>
            </a:r>
            <a:r>
              <a:rPr lang="ru-RU" dirty="0"/>
              <a:t> </a:t>
            </a:r>
            <a:r>
              <a:rPr lang="ru-RU" dirty="0" err="1"/>
              <a:t>еткән</a:t>
            </a:r>
            <a:r>
              <a:rPr lang="ru-RU" dirty="0"/>
              <a:t>, </a:t>
            </a:r>
            <a:r>
              <a:rPr lang="ru-RU" dirty="0" err="1"/>
              <a:t>һуңғылары</a:t>
            </a:r>
            <a:r>
              <a:rPr lang="ru-RU" dirty="0"/>
              <a:t> 1893 </a:t>
            </a:r>
            <a:r>
              <a:rPr lang="ru-RU" dirty="0" err="1"/>
              <a:t>йылда</a:t>
            </a:r>
            <a:r>
              <a:rPr lang="ru-RU" dirty="0"/>
              <a:t> Р. Г. </a:t>
            </a:r>
            <a:r>
              <a:rPr lang="ru-RU" dirty="0" err="1" smtClean="0"/>
              <a:t>Игнатьевтың</a:t>
            </a:r>
            <a:r>
              <a:rPr lang="ru-RU" dirty="0" smtClean="0"/>
              <a:t> </a:t>
            </a:r>
            <a:r>
              <a:rPr lang="ru-RU" dirty="0"/>
              <a:t>“Башкир Салават </a:t>
            </a:r>
            <a:r>
              <a:rPr lang="ru-RU" dirty="0" err="1"/>
              <a:t>Юлаев</a:t>
            </a:r>
            <a:r>
              <a:rPr lang="ru-RU" dirty="0"/>
              <a:t>, пугачевский бригадир, певец и импровизатор” </a:t>
            </a:r>
            <a:r>
              <a:rPr lang="ru-RU" dirty="0" err="1"/>
              <a:t>тигән</a:t>
            </a:r>
            <a:r>
              <a:rPr lang="ru-RU" dirty="0"/>
              <a:t> </a:t>
            </a:r>
            <a:r>
              <a:rPr lang="ru-RU" dirty="0" err="1"/>
              <a:t>мәҡәләһендә</a:t>
            </a:r>
            <a:r>
              <a:rPr lang="ru-RU" dirty="0"/>
              <a:t> </a:t>
            </a:r>
            <a:r>
              <a:rPr lang="ru-RU" dirty="0" err="1"/>
              <a:t>донъя</a:t>
            </a:r>
            <a:r>
              <a:rPr lang="ru-RU" dirty="0"/>
              <a:t> </a:t>
            </a:r>
            <a:r>
              <a:rPr lang="ru-RU" dirty="0" err="1"/>
              <a:t>күрә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dirty="0" err="1" smtClean="0"/>
              <a:t>Әлеге </a:t>
            </a:r>
            <a:r>
              <a:rPr lang="ru-RU" dirty="0"/>
              <a:t>7 </a:t>
            </a:r>
            <a:r>
              <a:rPr lang="ru-RU" dirty="0" err="1"/>
              <a:t>шиғыр</a:t>
            </a:r>
            <a:r>
              <a:rPr lang="ru-RU" dirty="0"/>
              <a:t> </a:t>
            </a:r>
            <a:r>
              <a:rPr lang="ru-RU" dirty="0" err="1"/>
              <a:t>ҡайтанан</a:t>
            </a:r>
            <a:r>
              <a:rPr lang="ru-RU" dirty="0"/>
              <a:t> </a:t>
            </a:r>
            <a:r>
              <a:rPr lang="ru-RU" dirty="0" err="1"/>
              <a:t>башҡортсаға</a:t>
            </a:r>
            <a:r>
              <a:rPr lang="ru-RU" dirty="0"/>
              <a:t> 1922 </a:t>
            </a:r>
            <a:r>
              <a:rPr lang="ru-RU" dirty="0" err="1"/>
              <a:t>йылда</a:t>
            </a:r>
            <a:r>
              <a:rPr lang="ru-RU" dirty="0"/>
              <a:t> </a:t>
            </a:r>
            <a:r>
              <a:rPr lang="ru-RU" dirty="0" err="1"/>
              <a:t>Сәғит</a:t>
            </a:r>
            <a:r>
              <a:rPr lang="ru-RU" dirty="0"/>
              <a:t> </a:t>
            </a:r>
            <a:r>
              <a:rPr lang="ru-RU" dirty="0" err="1"/>
              <a:t>Мирасов</a:t>
            </a:r>
            <a:r>
              <a:rPr lang="ru-RU" dirty="0"/>
              <a:t> </a:t>
            </a:r>
            <a:r>
              <a:rPr lang="ru-RU" dirty="0" err="1"/>
              <a:t>тарафынан</a:t>
            </a:r>
            <a:r>
              <a:rPr lang="ru-RU" dirty="0"/>
              <a:t> </a:t>
            </a:r>
            <a:r>
              <a:rPr lang="ru-RU" dirty="0" err="1"/>
              <a:t>тәржемә</a:t>
            </a:r>
            <a:r>
              <a:rPr lang="ru-RU" dirty="0"/>
              <a:t> </a:t>
            </a:r>
            <a:r>
              <a:rPr lang="ru-RU" dirty="0" err="1"/>
              <a:t>ителә</a:t>
            </a:r>
            <a:r>
              <a:rPr lang="ru-RU" dirty="0"/>
              <a:t>. 1952 </a:t>
            </a:r>
            <a:r>
              <a:rPr lang="ru-RU" dirty="0" err="1"/>
              <a:t>йылда</a:t>
            </a:r>
            <a:r>
              <a:rPr lang="ru-RU" dirty="0"/>
              <a:t> </a:t>
            </a:r>
            <a:r>
              <a:rPr lang="ru-RU" dirty="0" err="1"/>
              <a:t>Рәшит</a:t>
            </a:r>
            <a:r>
              <a:rPr lang="ru-RU" dirty="0"/>
              <a:t> </a:t>
            </a:r>
            <a:r>
              <a:rPr lang="ru-RU" dirty="0" err="1"/>
              <a:t>Ниғмәти</a:t>
            </a:r>
            <a:r>
              <a:rPr lang="ru-RU" dirty="0"/>
              <a:t> </a:t>
            </a:r>
            <a:r>
              <a:rPr lang="ru-RU" dirty="0" err="1"/>
              <a:t>уларҙы</a:t>
            </a:r>
            <a:r>
              <a:rPr lang="ru-RU" dirty="0"/>
              <a:t> </a:t>
            </a:r>
            <a:r>
              <a:rPr lang="ru-RU" dirty="0" err="1"/>
              <a:t>яңынан</a:t>
            </a:r>
            <a:r>
              <a:rPr lang="ru-RU" dirty="0"/>
              <a:t> </a:t>
            </a:r>
            <a:r>
              <a:rPr lang="ru-RU" dirty="0" err="1"/>
              <a:t>эшкәртеп</a:t>
            </a:r>
            <a:r>
              <a:rPr lang="ru-RU" dirty="0"/>
              <a:t> “</a:t>
            </a:r>
            <a:r>
              <a:rPr lang="ru-RU" dirty="0" err="1"/>
              <a:t>Әҙәби</a:t>
            </a:r>
            <a:r>
              <a:rPr lang="ru-RU" dirty="0"/>
              <a:t> </a:t>
            </a:r>
            <a:r>
              <a:rPr lang="ru-RU" dirty="0" err="1"/>
              <a:t>Башҡортостан</a:t>
            </a:r>
            <a:r>
              <a:rPr lang="ru-RU" dirty="0"/>
              <a:t>” </a:t>
            </a:r>
            <a:r>
              <a:rPr lang="ru-RU" dirty="0" err="1"/>
              <a:t>журналында</a:t>
            </a:r>
            <a:r>
              <a:rPr lang="ru-RU" dirty="0"/>
              <a:t> </a:t>
            </a:r>
            <a:r>
              <a:rPr lang="ru-RU" dirty="0" err="1"/>
              <a:t>сығара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Picture 7" descr="sal5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24765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74239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556792"/>
            <a:ext cx="3878143" cy="4929729"/>
          </a:xfrm>
        </p:spPr>
        <p:txBody>
          <a:bodyPr>
            <a:normAutofit/>
          </a:bodyPr>
          <a:lstStyle/>
          <a:p>
            <a:r>
              <a:rPr lang="ru-RU" b="1" dirty="0"/>
              <a:t>Мой Урал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Ай, Урал, ты, мой Урал,</a:t>
            </a:r>
            <a:br>
              <a:rPr lang="ru-RU" dirty="0"/>
            </a:br>
            <a:r>
              <a:rPr lang="ru-RU" dirty="0"/>
              <a:t>Великан седой, Урал! </a:t>
            </a:r>
            <a:br>
              <a:rPr lang="ru-RU" dirty="0"/>
            </a:br>
            <a:r>
              <a:rPr lang="ru-RU" dirty="0"/>
              <a:t>Головой под облака </a:t>
            </a:r>
            <a:br>
              <a:rPr lang="ru-RU" dirty="0"/>
            </a:br>
            <a:r>
              <a:rPr lang="ru-RU" dirty="0"/>
              <a:t>Поднялся ты, мой Урал! </a:t>
            </a:r>
            <a:br>
              <a:rPr lang="ru-RU" dirty="0"/>
            </a:br>
            <a:r>
              <a:rPr lang="ru-RU" dirty="0"/>
              <a:t>Моя песня о тебе,</a:t>
            </a:r>
            <a:br>
              <a:rPr lang="ru-RU" dirty="0"/>
            </a:br>
            <a:r>
              <a:rPr lang="ru-RU" dirty="0"/>
              <a:t>О любви моей к тебе.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Вместе с полною луной </a:t>
            </a:r>
            <a:br>
              <a:rPr lang="ru-RU" dirty="0"/>
            </a:br>
            <a:r>
              <a:rPr lang="ru-RU" dirty="0"/>
              <a:t>Золотом одет Урал,</a:t>
            </a:r>
            <a:br>
              <a:rPr lang="ru-RU" dirty="0"/>
            </a:br>
            <a:r>
              <a:rPr lang="ru-RU" dirty="0"/>
              <a:t>Вместе с утренней зарей </a:t>
            </a:r>
            <a:br>
              <a:rPr lang="ru-RU" dirty="0"/>
            </a:br>
            <a:r>
              <a:rPr lang="ru-RU" dirty="0"/>
              <a:t>Серебром блестит Урал.</a:t>
            </a:r>
          </a:p>
        </p:txBody>
      </p:sp>
      <p:pic>
        <p:nvPicPr>
          <p:cNvPr id="5" name="Picture 2" descr="C:\Users\user\Desktop\агидель\Фото для проектов\Река Агидель\kyOnuF51K6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24744"/>
            <a:ext cx="4103439" cy="371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8740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731518"/>
            <a:ext cx="4608511" cy="5361777"/>
          </a:xfrm>
        </p:spPr>
        <p:txBody>
          <a:bodyPr>
            <a:normAutofit/>
          </a:bodyPr>
          <a:lstStyle/>
          <a:p>
            <a:r>
              <a:rPr lang="ru-RU" b="1" dirty="0"/>
              <a:t>Родная страна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Милая моя земля,</a:t>
            </a:r>
            <a:br>
              <a:rPr lang="ru-RU" dirty="0"/>
            </a:br>
            <a:r>
              <a:rPr lang="ru-RU" dirty="0"/>
              <a:t>Реки сладкие, поля,</a:t>
            </a:r>
            <a:br>
              <a:rPr lang="ru-RU" dirty="0"/>
            </a:br>
            <a:r>
              <a:rPr lang="ru-RU" dirty="0"/>
              <a:t>Березняк и чернотал,</a:t>
            </a:r>
            <a:br>
              <a:rPr lang="ru-RU" dirty="0"/>
            </a:br>
            <a:r>
              <a:rPr lang="ru-RU" dirty="0"/>
              <a:t>В небо вздыбленный Урал, - </a:t>
            </a:r>
            <a:br>
              <a:rPr lang="ru-RU" dirty="0"/>
            </a:br>
            <a:r>
              <a:rPr lang="ru-RU" dirty="0"/>
              <a:t>Я одну мечту таю:</a:t>
            </a:r>
            <a:br>
              <a:rPr lang="ru-RU" dirty="0"/>
            </a:br>
            <a:r>
              <a:rPr lang="ru-RU" dirty="0"/>
              <a:t>Родину воспеть мою.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Головой под небо встал </a:t>
            </a:r>
            <a:br>
              <a:rPr lang="ru-RU" dirty="0"/>
            </a:br>
            <a:r>
              <a:rPr lang="ru-RU" dirty="0"/>
              <a:t>Великан седой Урал, </a:t>
            </a:r>
            <a:br>
              <a:rPr lang="ru-RU" dirty="0"/>
            </a:br>
            <a:r>
              <a:rPr lang="ru-RU" dirty="0"/>
              <a:t>Этот сказочный простор, </a:t>
            </a:r>
            <a:br>
              <a:rPr lang="ru-RU" dirty="0"/>
            </a:br>
            <a:r>
              <a:rPr lang="ru-RU" dirty="0"/>
              <a:t>Приковал навек мой взор,</a:t>
            </a:r>
            <a:br>
              <a:rPr lang="ru-RU" dirty="0"/>
            </a:br>
            <a:r>
              <a:rPr lang="ru-RU" dirty="0"/>
              <a:t>Вечно б я хвалил тебя! </a:t>
            </a:r>
            <a:br>
              <a:rPr lang="ru-RU" dirty="0"/>
            </a:br>
            <a:r>
              <a:rPr lang="ru-RU" dirty="0"/>
              <a:t>Вечно воспевал тебя!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00808"/>
            <a:ext cx="3921700" cy="2733984"/>
          </a:xfrm>
        </p:spPr>
      </p:pic>
    </p:spTree>
    <p:extLst>
      <p:ext uri="{BB962C8B-B14F-4D97-AF65-F5344CB8AC3E}">
        <p14:creationId xmlns:p14="http://schemas.microsoft.com/office/powerpoint/2010/main" val="39073098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484784"/>
            <a:ext cx="5616624" cy="4680520"/>
          </a:xfrm>
        </p:spPr>
        <p:txBody>
          <a:bodyPr>
            <a:normAutofit/>
          </a:bodyPr>
          <a:lstStyle/>
          <a:p>
            <a:r>
              <a:rPr lang="ru-RU" b="1" dirty="0"/>
              <a:t>Юноше-воину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Высоко летает в небе ворон, </a:t>
            </a:r>
            <a:br>
              <a:rPr lang="ru-RU" dirty="0"/>
            </a:br>
            <a:r>
              <a:rPr lang="ru-RU" dirty="0"/>
              <a:t>Еще выше сокол ввысь взмывает, </a:t>
            </a:r>
            <a:br>
              <a:rPr lang="ru-RU" dirty="0"/>
            </a:br>
            <a:r>
              <a:rPr lang="ru-RU" dirty="0"/>
              <a:t>Еще выше сокола могучий </a:t>
            </a:r>
            <a:br>
              <a:rPr lang="ru-RU" dirty="0"/>
            </a:br>
            <a:r>
              <a:rPr lang="ru-RU" dirty="0"/>
              <a:t>Беркут, птичий государь, летает.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Будь как этот беркут, славный воин, </a:t>
            </a:r>
            <a:br>
              <a:rPr lang="ru-RU" dirty="0"/>
            </a:br>
            <a:r>
              <a:rPr lang="ru-RU" dirty="0"/>
              <a:t>Будь друзьям опорою стальной,</a:t>
            </a:r>
            <a:br>
              <a:rPr lang="ru-RU" dirty="0"/>
            </a:br>
            <a:r>
              <a:rPr lang="ru-RU" dirty="0"/>
              <a:t>Выходи </a:t>
            </a:r>
            <a:r>
              <a:rPr lang="ru-RU" dirty="0" smtClean="0"/>
              <a:t>на </a:t>
            </a:r>
            <a:r>
              <a:rPr lang="ru-RU" dirty="0"/>
              <a:t>бой с врагом отважно, </a:t>
            </a:r>
            <a:br>
              <a:rPr lang="ru-RU" dirty="0"/>
            </a:br>
            <a:r>
              <a:rPr lang="ru-RU" dirty="0"/>
              <a:t>Жизни не щадя, бросайся в бой!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132856"/>
            <a:ext cx="3346450" cy="2509837"/>
          </a:xfrm>
        </p:spPr>
      </p:pic>
    </p:spTree>
    <p:extLst>
      <p:ext uri="{BB962C8B-B14F-4D97-AF65-F5344CB8AC3E}">
        <p14:creationId xmlns:p14="http://schemas.microsoft.com/office/powerpoint/2010/main" val="11731902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080259"/>
            <a:ext cx="5256584" cy="5577801"/>
          </a:xfrm>
        </p:spPr>
        <p:txBody>
          <a:bodyPr>
            <a:normAutofit/>
          </a:bodyPr>
          <a:lstStyle/>
          <a:p>
            <a:r>
              <a:rPr lang="ru-RU" b="1" dirty="0"/>
              <a:t>Стрела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Я бросил в небо меткую стрелу </a:t>
            </a:r>
            <a:br>
              <a:rPr lang="ru-RU" dirty="0"/>
            </a:br>
            <a:r>
              <a:rPr lang="ru-RU" dirty="0"/>
              <a:t>И ласточку подранил в вышине. </a:t>
            </a:r>
            <a:br>
              <a:rPr lang="ru-RU" dirty="0"/>
            </a:br>
            <a:r>
              <a:rPr lang="ru-RU" dirty="0"/>
              <a:t>К ногам моим упала, трепеща,</a:t>
            </a:r>
            <a:br>
              <a:rPr lang="ru-RU" dirty="0"/>
            </a:br>
            <a:r>
              <a:rPr lang="ru-RU" dirty="0"/>
              <a:t>И жалко бедной птицы стало мне.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Стрела пернатая, лети опять, </a:t>
            </a:r>
            <a:br>
              <a:rPr lang="ru-RU" dirty="0"/>
            </a:br>
            <a:r>
              <a:rPr lang="ru-RU" dirty="0"/>
              <a:t>Через леса и горы правь полет. </a:t>
            </a:r>
            <a:br>
              <a:rPr lang="ru-RU" dirty="0"/>
            </a:br>
            <a:r>
              <a:rPr lang="ru-RU" dirty="0"/>
              <a:t>Не ласточек сбивать стреле в пути-</a:t>
            </a:r>
            <a:br>
              <a:rPr lang="ru-RU" dirty="0"/>
            </a:br>
            <a:r>
              <a:rPr lang="ru-RU" dirty="0"/>
              <a:t>Коварного врага пускай найдет!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96083"/>
            <a:ext cx="3744416" cy="3545138"/>
          </a:xfrm>
        </p:spPr>
      </p:pic>
    </p:spTree>
    <p:extLst>
      <p:ext uri="{BB962C8B-B14F-4D97-AF65-F5344CB8AC3E}">
        <p14:creationId xmlns:p14="http://schemas.microsoft.com/office/powerpoint/2010/main" val="30916408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2924944"/>
            <a:ext cx="4238183" cy="3474720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Мой кош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На крутояре стал мой кош,</a:t>
            </a:r>
            <a:br>
              <a:rPr lang="ru-RU" dirty="0"/>
            </a:br>
            <a:r>
              <a:rPr lang="ru-RU" dirty="0"/>
              <a:t>Блестит как серебро.</a:t>
            </a:r>
            <a:br>
              <a:rPr lang="ru-RU" dirty="0"/>
            </a:br>
            <a:r>
              <a:rPr lang="ru-RU" dirty="0"/>
              <a:t>Цветы душистые кругом</a:t>
            </a:r>
            <a:br>
              <a:rPr lang="ru-RU" dirty="0"/>
            </a:br>
            <a:r>
              <a:rPr lang="ru-RU" dirty="0" smtClean="0"/>
              <a:t>Растянулись </a:t>
            </a:r>
            <a:r>
              <a:rPr lang="ru-RU" dirty="0"/>
              <a:t>ковром.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Табун пасется вдалеке. </a:t>
            </a:r>
            <a:br>
              <a:rPr lang="ru-RU" dirty="0"/>
            </a:br>
            <a:r>
              <a:rPr lang="ru-RU" dirty="0"/>
              <a:t>В кибитке я лежу.</a:t>
            </a:r>
            <a:br>
              <a:rPr lang="ru-RU" dirty="0"/>
            </a:br>
            <a:r>
              <a:rPr lang="ru-RU" dirty="0"/>
              <a:t>А рядом-близкие мои,</a:t>
            </a:r>
            <a:br>
              <a:rPr lang="ru-RU" dirty="0"/>
            </a:br>
            <a:r>
              <a:rPr lang="ru-RU" dirty="0"/>
              <a:t>Все, кем я дорожу.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4002782" cy="225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5964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060848"/>
            <a:ext cx="4320480" cy="4003142"/>
          </a:xfrm>
        </p:spPr>
        <p:txBody>
          <a:bodyPr>
            <a:normAutofit/>
          </a:bodyPr>
          <a:lstStyle/>
          <a:p>
            <a:r>
              <a:rPr lang="ru-RU" b="1" dirty="0"/>
              <a:t>Соловей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Темной ночью слышна </a:t>
            </a:r>
            <a:br>
              <a:rPr lang="ru-RU" dirty="0"/>
            </a:br>
            <a:r>
              <a:rPr lang="ru-RU" dirty="0"/>
              <a:t>Песня соловья. </a:t>
            </a:r>
            <a:br>
              <a:rPr lang="ru-RU" dirty="0"/>
            </a:br>
            <a:r>
              <a:rPr lang="ru-RU" dirty="0"/>
              <a:t>Это песня о чем? </a:t>
            </a:r>
            <a:br>
              <a:rPr lang="ru-RU" dirty="0"/>
            </a:br>
            <a:r>
              <a:rPr lang="ru-RU" dirty="0"/>
              <a:t>Не отвечу я.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Что он нынче поет - </a:t>
            </a:r>
            <a:br>
              <a:rPr lang="ru-RU" dirty="0"/>
            </a:br>
            <a:r>
              <a:rPr lang="ru-RU" dirty="0"/>
              <a:t>Солнца жаркий луч </a:t>
            </a:r>
            <a:br>
              <a:rPr lang="ru-RU" dirty="0"/>
            </a:br>
            <a:r>
              <a:rPr lang="ru-RU" dirty="0"/>
              <a:t>Или светлую луну </a:t>
            </a:r>
            <a:br>
              <a:rPr lang="ru-RU" dirty="0"/>
            </a:br>
            <a:r>
              <a:rPr lang="ru-RU" dirty="0"/>
              <a:t>Ищет среди туч?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702258"/>
            <a:ext cx="3881686" cy="2717180"/>
          </a:xfrm>
        </p:spPr>
      </p:pic>
    </p:spTree>
    <p:extLst>
      <p:ext uri="{BB962C8B-B14F-4D97-AF65-F5344CB8AC3E}">
        <p14:creationId xmlns:p14="http://schemas.microsoft.com/office/powerpoint/2010/main" val="15238654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108520" y="1628800"/>
            <a:ext cx="6984776" cy="4824536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Зюлейха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Зюлейха</a:t>
            </a:r>
            <a:r>
              <a:rPr lang="ru-RU" dirty="0"/>
              <a:t>, ты - как ясного неба привет,</a:t>
            </a:r>
            <a:br>
              <a:rPr lang="ru-RU" dirty="0"/>
            </a:br>
            <a:r>
              <a:rPr lang="ru-RU" dirty="0"/>
              <a:t>В твоих черных очах звезд немеркнущих свет.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Твои очи темней самых темных ночей,</a:t>
            </a:r>
            <a:br>
              <a:rPr lang="ru-RU" dirty="0"/>
            </a:br>
            <a:r>
              <a:rPr lang="ru-RU" dirty="0"/>
              <a:t>В них сияние тысяч и тысяч лучей.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Воплощение рая - твоя красота, </a:t>
            </a:r>
            <a:br>
              <a:rPr lang="ru-RU" dirty="0"/>
            </a:br>
            <a:r>
              <a:rPr lang="ru-RU" dirty="0"/>
              <a:t>Ты, как гурия рая, светла и чиста.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268760"/>
            <a:ext cx="2743406" cy="4143433"/>
          </a:xfrm>
        </p:spPr>
      </p:pic>
    </p:spTree>
    <p:extLst>
      <p:ext uri="{BB962C8B-B14F-4D97-AF65-F5344CB8AC3E}">
        <p14:creationId xmlns:p14="http://schemas.microsoft.com/office/powerpoint/2010/main" val="495219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15018" y="445218"/>
            <a:ext cx="8728982" cy="20476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ba-RU" dirty="0"/>
              <a:t> </a:t>
            </a:r>
            <a:r>
              <a:rPr lang="ba-RU" sz="2800" dirty="0">
                <a:solidFill>
                  <a:schemeClr val="tx1"/>
                </a:solidFill>
              </a:rPr>
              <a:t>Салауат бик яҡшы белем һәм тәрбиә ала. Риүәйәттәргә ҡарағанда, </a:t>
            </a:r>
            <a:r>
              <a:rPr lang="ba-RU" sz="2800" dirty="0" smtClean="0">
                <a:solidFill>
                  <a:schemeClr val="tx1"/>
                </a:solidFill>
              </a:rPr>
              <a:t>уҡырға ул </a:t>
            </a:r>
            <a:r>
              <a:rPr lang="ba-RU" sz="2800" dirty="0">
                <a:solidFill>
                  <a:schemeClr val="tx1"/>
                </a:solidFill>
              </a:rPr>
              <a:t>әсәһенән өйрәнә, аҙаҡ Нәби Кәбири тигән муллала уҡый</a:t>
            </a:r>
            <a:r>
              <a:rPr lang="ba-RU" sz="2800" dirty="0"/>
              <a:t>. 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49" y="2348880"/>
            <a:ext cx="3464007" cy="383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0203" y="2060848"/>
            <a:ext cx="3442425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580112" y="630932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a-RU" dirty="0" smtClean="0"/>
              <a:t>С.Юлаев бойороғо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383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E:\С.Юлаев\salavat-julaev-bust-prokrust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552" y="764704"/>
            <a:ext cx="8115655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79512" y="836712"/>
            <a:ext cx="4392488" cy="5616624"/>
          </a:xfrm>
        </p:spPr>
        <p:txBody>
          <a:bodyPr>
            <a:normAutofit/>
          </a:bodyPr>
          <a:lstStyle/>
          <a:p>
            <a:pPr algn="ctr"/>
            <a:r>
              <a:rPr lang="ba-RU" sz="2800" b="1" dirty="0" smtClean="0"/>
              <a:t>С.Юлаев йәштән бик көслө була. Ул </a:t>
            </a:r>
            <a:r>
              <a:rPr lang="ru-RU" sz="2800" b="1" dirty="0" smtClean="0"/>
              <a:t>14 </a:t>
            </a:r>
            <a:r>
              <a:rPr lang="ba-RU" sz="2800" b="1" dirty="0" smtClean="0"/>
              <a:t>йәшендә айыуҙы кинжал менән  еңә. Поэтик һәләте иртә асыла.</a:t>
            </a:r>
          </a:p>
          <a:p>
            <a:pPr algn="ctr"/>
            <a:r>
              <a:rPr lang="ru-RU" altLang="ru-RU" sz="2800" dirty="0" smtClean="0"/>
              <a:t> </a:t>
            </a:r>
            <a:r>
              <a:rPr lang="ru-RU" altLang="ru-RU" sz="2100" dirty="0" smtClean="0"/>
              <a:t>Рос физически крепким. Обладая недюжинной силой и смелостью, в 14 лет одним кинжалом ходил на медведя. С юных лет раскрывается и поэтическая одаренность</a:t>
            </a:r>
            <a:endParaRPr lang="ru-RU" sz="2100" dirty="0"/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052736"/>
            <a:ext cx="3924972" cy="456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С.Юлаев\arslano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2656"/>
            <a:ext cx="540060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532" y="5445224"/>
            <a:ext cx="8496944" cy="1656184"/>
          </a:xfrm>
        </p:spPr>
        <p:txBody>
          <a:bodyPr/>
          <a:lstStyle/>
          <a:p>
            <a:pPr marL="0" lvl="0" indent="0">
              <a:spcBef>
                <a:spcPct val="20000"/>
              </a:spcBef>
              <a:spcAft>
                <a:spcPts val="300"/>
              </a:spcAft>
            </a:pPr>
            <a:r>
              <a:rPr lang="ba-RU" sz="2400" b="0" dirty="0">
                <a:solidFill>
                  <a:schemeClr val="tx1"/>
                </a:solidFill>
                <a:effectLst/>
              </a:rPr>
              <a:t>Е. Пугачев етәкселегендә Крәҫтиәндәр һуғышы </a:t>
            </a:r>
            <a:r>
              <a:rPr lang="ba-RU" sz="2400" b="0" dirty="0" smtClean="0">
                <a:solidFill>
                  <a:schemeClr val="tx1"/>
                </a:solidFill>
                <a:effectLst/>
              </a:rPr>
              <a:t>башланғас, ул 1200 кешелек атлы ғәскәр менән яуға ҡушыла. </a:t>
            </a:r>
            <a:r>
              <a:rPr lang="ru-RU" sz="2400" b="0" dirty="0">
                <a:solidFill>
                  <a:schemeClr val="tx1"/>
                </a:solidFill>
                <a:effectLst/>
              </a:rPr>
              <a:t/>
            </a:r>
            <a:br>
              <a:rPr lang="ru-RU" sz="2400" b="0" dirty="0">
                <a:solidFill>
                  <a:schemeClr val="tx1"/>
                </a:solidFill>
                <a:effectLst/>
              </a:rPr>
            </a:br>
            <a:endParaRPr lang="ru-RU" sz="24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47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540" y="5229200"/>
            <a:ext cx="8208912" cy="1512168"/>
          </a:xfrm>
        </p:spPr>
        <p:txBody>
          <a:bodyPr/>
          <a:lstStyle/>
          <a:p>
            <a:r>
              <a:rPr lang="ba-RU" sz="2800" dirty="0" smtClean="0"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>С.Юлаев һәләтле полководец,  халыҡтың яратҡан батыры һәм шағиры булып таныла. </a:t>
            </a:r>
            <a:r>
              <a:rPr lang="ru-RU" sz="4800" dirty="0" smtClean="0"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/>
            </a:r>
            <a:br>
              <a:rPr lang="ru-RU" sz="4800" dirty="0" smtClean="0"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</a:br>
            <a:endParaRPr lang="ru-RU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0648"/>
            <a:ext cx="6552728" cy="4571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4372168"/>
            <a:ext cx="9684568" cy="2297192"/>
          </a:xfrm>
        </p:spPr>
        <p:txBody>
          <a:bodyPr/>
          <a:lstStyle/>
          <a:p>
            <a:r>
              <a:rPr lang="be-BY" sz="24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a_Helver Bashkir" pitchFamily="34" charset="0"/>
              </a:rPr>
              <a:t>Ул йырлаһа, кешеләр яуға ҡурҡмай ташланды, </a:t>
            </a:r>
            <a:r>
              <a:rPr lang="be-BY" sz="24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a_Helver Bashkir" pitchFamily="34" charset="0"/>
              </a:rPr>
              <a:t>яраланһа   ла, </a:t>
            </a:r>
            <a:r>
              <a:rPr lang="be-BY" sz="24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a_Helver Bashkir" pitchFamily="34" charset="0"/>
              </a:rPr>
              <a:t>һыҙланыу белмәне, аслыҡтан шөрләмәне, һыуыҡтан өркмәне, хатта йәҙрәнән, ҡылыстан һәм штыктан үлеүҙән дә ҡурҡманы һәм үкенмәй үлде.</a:t>
            </a:r>
            <a:br>
              <a:rPr lang="be-BY" sz="24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a_Helver Bashkir" pitchFamily="34" charset="0"/>
              </a:rPr>
            </a:br>
            <a:r>
              <a:rPr lang="be-BY" sz="24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a_Helver Bashkir" pitchFamily="34" charset="0"/>
              </a:rPr>
              <a:t>                                    Р.Г.Игнатьев</a:t>
            </a:r>
            <a:endParaRPr lang="ru-RU" dirty="0"/>
          </a:p>
        </p:txBody>
      </p:sp>
      <p:pic>
        <p:nvPicPr>
          <p:cNvPr id="9218" name="Picture 2" descr="C:\Users\user\Desktop\Практика 2015\Аня\Работа 1\СЮ\i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32547"/>
            <a:ext cx="5040560" cy="368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233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517232"/>
            <a:ext cx="8424936" cy="1073056"/>
          </a:xfrm>
        </p:spPr>
        <p:txBody>
          <a:bodyPr/>
          <a:lstStyle/>
          <a:p>
            <a:pPr marL="0" lvl="0" indent="0" algn="l">
              <a:spcBef>
                <a:spcPct val="20000"/>
              </a:spcBef>
              <a:spcAft>
                <a:spcPts val="300"/>
              </a:spcAft>
              <a:buNone/>
            </a:pPr>
            <a:r>
              <a:rPr lang="ba-RU" sz="240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>Крәҫтиәндәр һуғышы еңелеү менән </a:t>
            </a:r>
            <a:r>
              <a:rPr lang="ba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>тамамлана.С.Юлаев властар тарафынан 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>1774 </a:t>
            </a:r>
            <a:r>
              <a:rPr lang="ru-RU" sz="2400" dirty="0" err="1" smtClean="0"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>йылды</a:t>
            </a:r>
            <a:r>
              <a:rPr lang="ba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>ң 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>24 </a:t>
            </a:r>
            <a:r>
              <a:rPr lang="ba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>ноябрендә ҡулға алына. </a:t>
            </a:r>
            <a:r>
              <a:rPr lang="ru-RU" sz="24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/>
            </a:r>
            <a:br>
              <a:rPr lang="ru-RU" sz="24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</a:br>
            <a:endParaRPr lang="ru-RU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6632"/>
            <a:ext cx="5832648" cy="5130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27965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602</TotalTime>
  <Words>691</Words>
  <Application>Microsoft Office PowerPoint</Application>
  <PresentationFormat>Экран (4:3)</PresentationFormat>
  <Paragraphs>46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a_Helver Bashkir</vt:lpstr>
      <vt:lpstr>Georgia</vt:lpstr>
      <vt:lpstr>Rom Bsh</vt:lpstr>
      <vt:lpstr>Times New Roman</vt:lpstr>
      <vt:lpstr>Trebuchet MS</vt:lpstr>
      <vt:lpstr>Воздушный поток</vt:lpstr>
      <vt:lpstr>Салауат Юлаев (1754-1800)</vt:lpstr>
      <vt:lpstr>Салауат —талантлы сәсән-шағир.  1773 — 1775 йылдарҙағы Крәҫтиәндәр һуғышының күренекле полководецы, башҡорт халҡының легендар геройы. </vt:lpstr>
      <vt:lpstr>      Салауат Юлаев 1754 йылдың йәйендә Өфө провинцияһы (хәҙер — Башҡортостандың Салауат районы) Тәкәй ауылында тыуып үҫкән.       Уның атаһы Юлай Аҙналин - старшина һәм күп яуҙар үткән кеше.</vt:lpstr>
      <vt:lpstr>Презентация PowerPoint</vt:lpstr>
      <vt:lpstr>Презентация PowerPoint</vt:lpstr>
      <vt:lpstr>Е. Пугачев етәкселегендә Крәҫтиәндәр һуғышы башланғас, ул 1200 кешелек атлы ғәскәр менән яуға ҡушыла.  </vt:lpstr>
      <vt:lpstr>С.Юлаев һәләтле полководец,  халыҡтың яратҡан батыры һәм шағиры булып таныла.  </vt:lpstr>
      <vt:lpstr>Ул йырлаһа, кешеләр яуға ҡурҡмай ташланды, яраланһа   ла, һыҙланыу белмәне, аслыҡтан шөрләмәне, һыуыҡтан өркмәне, хатта йәҙрәнән, ҡылыстан һәм штыктан үлеүҙән дә ҡурҡманы һәм үкенмәй үлде.                                     Р.Г.Игнатьев</vt:lpstr>
      <vt:lpstr>Крәҫтиәндәр һуғышы еңелеү менән тамамлана.С.Юлаев властар тарафынан 1774 йылдың 24 ноябрендә ҡулға алына.  </vt:lpstr>
      <vt:lpstr>Презентация PowerPoint</vt:lpstr>
      <vt:lpstr>Салауатты атаһы, бер нисә көрәштәше менән ҡулға алып, 1775 йылдың октябрендә Балтик диңгеҙе Рогервикка (хәҙерге Эстонияның Палдиски ҡалаһына) ғүмерлеккә каторгаға ебәрәләр.  </vt:lpstr>
      <vt:lpstr>Презентация PowerPoint</vt:lpstr>
      <vt:lpstr>Ғаиләһе</vt:lpstr>
      <vt:lpstr>Шағир 1800 йылдың 26 сентябрендә шунда вафат була.</vt:lpstr>
      <vt:lpstr>Презентация PowerPoint</vt:lpstr>
      <vt:lpstr>Презентация PowerPoint</vt:lpstr>
      <vt:lpstr>Презентация PowerPoint</vt:lpstr>
      <vt:lpstr>Өфөлә С.Юлаевҡа арналған һәйкәл ҡуйылды.  Скульпторы- С.Тавасиев  </vt:lpstr>
      <vt:lpstr>Презентация PowerPoint</vt:lpstr>
      <vt:lpstr>                               Скульптор Тамара Нечаева эштәре</vt:lpstr>
      <vt:lpstr>Презентация PowerPoint</vt:lpstr>
      <vt:lpstr>С.Юлаев мәмерйәһе</vt:lpstr>
      <vt:lpstr>Презентация PowerPoint</vt:lpstr>
      <vt:lpstr>Презентация PowerPoint</vt:lpstr>
      <vt:lpstr> 1989 йылдан алып йыл һайын Салауат Юлаев көндәре, 2004 йылдан башлап, июнь айының икенсе яртыһында, республика фольклор байрамы — Салауат йыйыны үткәрелә.</vt:lpstr>
      <vt:lpstr>С.Юлаев йыйынында еңеүсе  студентыбыҙ Рита</vt:lpstr>
      <vt:lpstr>Презентация PowerPoint</vt:lpstr>
      <vt:lpstr> 1941 йылда  СССР режиссёры  Яков Протазанов  фильм «Салават Юлаев» исемле фильм төшөрә </vt:lpstr>
      <vt:lpstr>Салауат районы Малая8 ауылында С.Юлаев музейы асыла.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Салауат Юлаев (1754-1800)</dc:title>
  <dc:creator>Anna</dc:creator>
  <cp:lastModifiedBy>RePack by Diakov</cp:lastModifiedBy>
  <cp:revision>50</cp:revision>
  <dcterms:created xsi:type="dcterms:W3CDTF">2015-06-05T05:29:05Z</dcterms:created>
  <dcterms:modified xsi:type="dcterms:W3CDTF">2018-03-19T12:51:06Z</dcterms:modified>
</cp:coreProperties>
</file>