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95" r:id="rId3"/>
    <p:sldId id="294" r:id="rId4"/>
    <p:sldId id="258" r:id="rId5"/>
    <p:sldId id="268" r:id="rId6"/>
    <p:sldId id="259" r:id="rId7"/>
    <p:sldId id="269" r:id="rId8"/>
    <p:sldId id="291" r:id="rId9"/>
    <p:sldId id="261" r:id="rId10"/>
    <p:sldId id="270" r:id="rId11"/>
    <p:sldId id="262" r:id="rId12"/>
    <p:sldId id="271" r:id="rId13"/>
    <p:sldId id="296" r:id="rId14"/>
    <p:sldId id="263" r:id="rId15"/>
    <p:sldId id="266" r:id="rId16"/>
    <p:sldId id="287" r:id="rId17"/>
    <p:sldId id="293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FD11F-5517-4C27-9C73-41F2FAECAEA4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A89AF-E6CD-4B98-9983-F850F382D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4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A89AF-E6CD-4B98-9983-F850F382D7E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21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5375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Туймазы районы </a:t>
            </a:r>
            <a:r>
              <a:rPr lang="ba-RU" i="1" dirty="0" smtClean="0">
                <a:solidFill>
                  <a:srgbClr val="7030A0"/>
                </a:solidFill>
              </a:rPr>
              <a:t>яҙыусылары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>
                <a:latin typeface="Rom Bsh" panose="02020500000000000000" pitchFamily="18" charset="0"/>
              </a:rPr>
              <a:t>Әҙерләне Кәримова Г.Я.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8219256" cy="1715790"/>
          </a:xfrm>
        </p:spPr>
        <p:txBody>
          <a:bodyPr>
            <a:noAutofit/>
          </a:bodyPr>
          <a:lstStyle/>
          <a:p>
            <a:pPr algn="ctr"/>
            <a:r>
              <a:rPr lang="ba-RU" sz="2400" dirty="0" smtClean="0">
                <a:solidFill>
                  <a:srgbClr val="FF0000"/>
                </a:solidFill>
              </a:rPr>
              <a:t>Ғалим, ауыл хужалығы фәндәре докторы, Башҡорт аграр университеты профессоры, </a:t>
            </a:r>
            <a:br>
              <a:rPr lang="ba-RU" sz="2400" dirty="0" smtClean="0">
                <a:solidFill>
                  <a:srgbClr val="FF0000"/>
                </a:solidFill>
              </a:rPr>
            </a:br>
            <a:r>
              <a:rPr lang="ba-RU" sz="2400" dirty="0" smtClean="0">
                <a:solidFill>
                  <a:srgbClr val="FF0000"/>
                </a:solidFill>
              </a:rPr>
              <a:t>атҡаҙанған фән эшмәкәре Наил Ҡотдосов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988840"/>
            <a:ext cx="4540222" cy="4608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a-RU" sz="3000" b="1" dirty="0" smtClean="0"/>
              <a:t>   Вазифалары:</a:t>
            </a:r>
            <a:endParaRPr lang="ba-RU" sz="3000" dirty="0" smtClean="0"/>
          </a:p>
          <a:p>
            <a:r>
              <a:rPr lang="ba-RU" sz="3000" dirty="0" smtClean="0"/>
              <a:t>Зоотехник</a:t>
            </a:r>
          </a:p>
          <a:p>
            <a:r>
              <a:rPr lang="ba-RU" sz="3000" dirty="0"/>
              <a:t>район </a:t>
            </a:r>
            <a:r>
              <a:rPr lang="ba-RU" sz="3000" dirty="0" smtClean="0"/>
              <a:t>комсомол </a:t>
            </a:r>
            <a:r>
              <a:rPr lang="ba-RU" sz="3000" dirty="0"/>
              <a:t>комитетының </a:t>
            </a:r>
            <a:r>
              <a:rPr lang="ba-RU" sz="3000" dirty="0" smtClean="0"/>
              <a:t>беренсе секретары</a:t>
            </a:r>
          </a:p>
          <a:p>
            <a:r>
              <a:rPr lang="ba-RU" sz="3000" dirty="0" smtClean="0"/>
              <a:t>Партия райкомының инструкторы</a:t>
            </a:r>
          </a:p>
          <a:p>
            <a:r>
              <a:rPr lang="ba-RU" sz="3000" dirty="0" smtClean="0"/>
              <a:t>Ауыл хужалығы идаралығының яуаплы хеҙмәткәре</a:t>
            </a:r>
          </a:p>
          <a:p>
            <a:r>
              <a:rPr lang="ba-RU" sz="3000" dirty="0" smtClean="0"/>
              <a:t>Яҙыусы</a:t>
            </a:r>
          </a:p>
          <a:p>
            <a:endParaRPr lang="ba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4048" y="1988840"/>
            <a:ext cx="3960440" cy="5040559"/>
          </a:xfrm>
        </p:spPr>
        <p:txBody>
          <a:bodyPr/>
          <a:lstStyle/>
          <a:p>
            <a:pPr>
              <a:buNone/>
            </a:pPr>
            <a:r>
              <a:rPr lang="ba-RU" sz="2800" b="1" dirty="0" smtClean="0"/>
              <a:t>    “Әҫәрҙәре:</a:t>
            </a:r>
          </a:p>
          <a:p>
            <a:r>
              <a:rPr lang="ba-RU" sz="2800" dirty="0" smtClean="0"/>
              <a:t>“Егет һүҙе”</a:t>
            </a:r>
          </a:p>
          <a:p>
            <a:r>
              <a:rPr lang="ba-RU" sz="2800" dirty="0" smtClean="0"/>
              <a:t> ”Оло юл башы”</a:t>
            </a:r>
          </a:p>
          <a:p>
            <a:r>
              <a:rPr lang="ba-RU" sz="2800" dirty="0" smtClean="0"/>
              <a:t>“Йәй уртаһы”</a:t>
            </a:r>
          </a:p>
          <a:p>
            <a:r>
              <a:rPr lang="ba-RU" sz="2800" dirty="0" smtClean="0"/>
              <a:t>“Ғиндулла ҡарт”</a:t>
            </a:r>
          </a:p>
          <a:p>
            <a:r>
              <a:rPr lang="ba-RU" sz="2800" dirty="0" smtClean="0"/>
              <a:t>“Әсәйемдең тыуған көнө”</a:t>
            </a:r>
          </a:p>
          <a:p>
            <a:r>
              <a:rPr lang="ba-RU" sz="2800" dirty="0" smtClean="0"/>
              <a:t>“Матрос Фәйзи”</a:t>
            </a:r>
          </a:p>
          <a:p>
            <a:endParaRPr lang="ba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a-RU" dirty="0" smtClean="0">
                <a:solidFill>
                  <a:srgbClr val="FF0000"/>
                </a:solidFill>
                <a:latin typeface="Rom Bsh" panose="02020500000000000000" pitchFamily="18" charset="0"/>
              </a:rPr>
              <a:t>Әсғәт Мирзаһитов</a:t>
            </a:r>
            <a:endParaRPr lang="ru-RU" dirty="0">
              <a:solidFill>
                <a:srgbClr val="FF0000"/>
              </a:solidFill>
              <a:latin typeface="Rom Bsh" panose="02020500000000000000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8025" y="1340768"/>
            <a:ext cx="4355976" cy="5040560"/>
          </a:xfrm>
        </p:spPr>
        <p:txBody>
          <a:bodyPr>
            <a:normAutofit lnSpcReduction="10000"/>
          </a:bodyPr>
          <a:lstStyle/>
          <a:p>
            <a:pPr algn="ctr"/>
            <a:endParaRPr lang="ru-RU" b="1" dirty="0" smtClean="0">
              <a:latin typeface="Rom Bsh" panose="02020500000000000000" pitchFamily="18" charset="0"/>
            </a:endParaRPr>
          </a:p>
          <a:p>
            <a:pPr marL="109728" indent="0">
              <a:buNone/>
            </a:pPr>
            <a:r>
              <a:rPr lang="ru-RU" sz="2800" b="1" dirty="0">
                <a:latin typeface="Rom Bsh" panose="02020500000000000000" pitchFamily="18" charset="0"/>
              </a:rPr>
              <a:t>Ә. </a:t>
            </a:r>
            <a:r>
              <a:rPr lang="ru-RU" sz="2800" b="1" dirty="0" err="1" smtClean="0">
                <a:latin typeface="Rom Bsh" panose="02020500000000000000" pitchFamily="18" charset="0"/>
              </a:rPr>
              <a:t>Мирзаһитов</a:t>
            </a:r>
            <a:r>
              <a:rPr lang="ru-RU" sz="2800" b="1" dirty="0" smtClean="0">
                <a:latin typeface="Rom Bsh" panose="02020500000000000000" pitchFamily="18" charset="0"/>
              </a:rPr>
              <a:t> Туймазы районы Бикм1т </a:t>
            </a:r>
            <a:r>
              <a:rPr lang="ru-RU" sz="2800" b="1" dirty="0" err="1" smtClean="0">
                <a:latin typeface="Rom Bsh" panose="02020500000000000000" pitchFamily="18" charset="0"/>
              </a:rPr>
              <a:t>ауылында</a:t>
            </a:r>
            <a:r>
              <a:rPr lang="ru-RU" sz="2800" b="1" dirty="0" smtClean="0">
                <a:latin typeface="Rom Bsh" panose="02020500000000000000" pitchFamily="18" charset="0"/>
              </a:rPr>
              <a:t> </a:t>
            </a:r>
            <a:r>
              <a:rPr lang="ru-RU" sz="2800" b="1" dirty="0" err="1" smtClean="0">
                <a:latin typeface="Rom Bsh" panose="02020500000000000000" pitchFamily="18" charset="0"/>
              </a:rPr>
              <a:t>тыуып</a:t>
            </a:r>
            <a:r>
              <a:rPr lang="ru-RU" sz="2800" b="1" dirty="0" smtClean="0">
                <a:latin typeface="Rom Bsh" panose="02020500000000000000" pitchFamily="18" charset="0"/>
              </a:rPr>
              <a:t> 94к1н. </a:t>
            </a:r>
            <a:r>
              <a:rPr lang="ru-RU" sz="2800" b="1" dirty="0" err="1" smtClean="0">
                <a:latin typeface="Rom Bsh" panose="02020500000000000000" pitchFamily="18" charset="0"/>
              </a:rPr>
              <a:t>Ул</a:t>
            </a:r>
            <a:r>
              <a:rPr lang="ru-RU" sz="2800" b="1" dirty="0" smtClean="0">
                <a:latin typeface="Rom Bsh" panose="02020500000000000000" pitchFamily="18" charset="0"/>
              </a:rPr>
              <a:t> </a:t>
            </a:r>
            <a:r>
              <a:rPr lang="ru-RU" sz="2800" b="1" dirty="0">
                <a:latin typeface="Rom Bsh" panose="02020500000000000000" pitchFamily="18" charset="0"/>
              </a:rPr>
              <a:t>– </a:t>
            </a:r>
            <a:r>
              <a:rPr lang="ru-RU" sz="2800" b="1" dirty="0" err="1">
                <a:latin typeface="Rom Bsh" panose="02020500000000000000" pitchFamily="18" charset="0"/>
              </a:rPr>
              <a:t>егерменән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latin typeface="Rom Bsh" panose="02020500000000000000" pitchFamily="18" charset="0"/>
              </a:rPr>
              <a:t>ашыу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smtClean="0">
                <a:latin typeface="Rom Bsh" panose="02020500000000000000" pitchFamily="18" charset="0"/>
              </a:rPr>
              <a:t>драма </a:t>
            </a:r>
            <a:r>
              <a:rPr lang="ru-RU" sz="2800" b="1" dirty="0" err="1">
                <a:latin typeface="Rom Bsh" panose="02020500000000000000" pitchFamily="18" charset="0"/>
              </a:rPr>
              <a:t>әҫәрҙәре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smtClean="0">
                <a:latin typeface="Rom Bsh" panose="02020500000000000000" pitchFamily="18" charset="0"/>
              </a:rPr>
              <a:t>авторы. </a:t>
            </a:r>
            <a:r>
              <a:rPr lang="ru-RU" sz="2800" b="1" dirty="0" err="1" smtClean="0">
                <a:latin typeface="Rom Bsh" panose="02020500000000000000" pitchFamily="18" charset="0"/>
              </a:rPr>
              <a:t>Ул</a:t>
            </a:r>
            <a:r>
              <a:rPr lang="ru-RU" sz="2800" b="1" dirty="0" smtClean="0"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latin typeface="Rom Bsh" panose="02020500000000000000" pitchFamily="18" charset="0"/>
              </a:rPr>
              <a:t>оҙаҡ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latin typeface="Rom Bsh" panose="02020500000000000000" pitchFamily="18" charset="0"/>
              </a:rPr>
              <a:t>йылдар</a:t>
            </a:r>
            <a:r>
              <a:rPr lang="ru-RU" sz="2800" b="1" dirty="0">
                <a:latin typeface="Rom Bsh" panose="02020500000000000000" pitchFamily="18" charset="0"/>
              </a:rPr>
              <a:t> «</a:t>
            </a:r>
            <a:r>
              <a:rPr lang="ru-RU" sz="2800" b="1" dirty="0" err="1">
                <a:latin typeface="Rom Bsh" panose="02020500000000000000" pitchFamily="18" charset="0"/>
              </a:rPr>
              <a:t>Ағиҙел</a:t>
            </a:r>
            <a:r>
              <a:rPr lang="ru-RU" sz="2800" b="1" dirty="0">
                <a:latin typeface="Rom Bsh" panose="02020500000000000000" pitchFamily="18" charset="0"/>
              </a:rPr>
              <a:t>» </a:t>
            </a:r>
            <a:r>
              <a:rPr lang="ru-RU" sz="2800" b="1" dirty="0" err="1">
                <a:latin typeface="Rom Bsh" panose="02020500000000000000" pitchFamily="18" charset="0"/>
              </a:rPr>
              <a:t>журналының</a:t>
            </a:r>
            <a:r>
              <a:rPr lang="ru-RU" sz="2800" b="1" dirty="0">
                <a:latin typeface="Rom Bsh" panose="02020500000000000000" pitchFamily="18" charset="0"/>
              </a:rPr>
              <a:t> баш </a:t>
            </a:r>
            <a:r>
              <a:rPr lang="ru-RU" sz="2800" b="1" dirty="0" smtClean="0">
                <a:latin typeface="Rom Bsh" panose="02020500000000000000" pitchFamily="18" charset="0"/>
              </a:rPr>
              <a:t>редакторы, </a:t>
            </a:r>
            <a:r>
              <a:rPr lang="ru-RU" sz="2800" b="1" dirty="0" err="1" smtClean="0">
                <a:latin typeface="Rom Bsh" panose="02020500000000000000" pitchFamily="18" charset="0"/>
              </a:rPr>
              <a:t>Яҙыусылар</a:t>
            </a:r>
            <a:r>
              <a:rPr lang="ru-RU" sz="2800" b="1" dirty="0" smtClean="0"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latin typeface="Rom Bsh" panose="02020500000000000000" pitchFamily="18" charset="0"/>
              </a:rPr>
              <a:t>берлеге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latin typeface="Rom Bsh" panose="02020500000000000000" pitchFamily="18" charset="0"/>
              </a:rPr>
              <a:t>идараһы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err="1" smtClean="0">
                <a:latin typeface="Rom Bsh" panose="02020500000000000000" pitchFamily="18" charset="0"/>
              </a:rPr>
              <a:t>рәйесе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err="1" smtClean="0">
                <a:latin typeface="Rom Bsh" panose="02020500000000000000" pitchFamily="18" charset="0"/>
              </a:rPr>
              <a:t>булып</a:t>
            </a:r>
            <a:r>
              <a:rPr lang="ru-RU" sz="2800" b="1" dirty="0" smtClean="0">
                <a:latin typeface="Rom Bsh" panose="02020500000000000000" pitchFamily="18" charset="0"/>
              </a:rPr>
              <a:t> эшл1й </a:t>
            </a:r>
            <a:endParaRPr lang="ru-RU" sz="2800" b="1" dirty="0">
              <a:latin typeface="Rom Bsh" panose="02020500000000000000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412776"/>
            <a:ext cx="3591672" cy="474100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79512" y="1700808"/>
            <a:ext cx="4752528" cy="48965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a-RU" sz="2800" b="1" dirty="0" smtClean="0"/>
              <a:t>Әҫәрҙәре, драмалары:</a:t>
            </a:r>
          </a:p>
          <a:p>
            <a:pPr algn="just">
              <a:buNone/>
            </a:pPr>
            <a:r>
              <a:rPr lang="ba-RU" sz="2800" dirty="0" smtClean="0"/>
              <a:t>“Утлы өйөрмә”</a:t>
            </a:r>
          </a:p>
          <a:p>
            <a:pPr algn="just">
              <a:buNone/>
            </a:pPr>
            <a:r>
              <a:rPr lang="ba-RU" sz="2800" dirty="0" smtClean="0"/>
              <a:t>“Бәхтегәрәй”</a:t>
            </a:r>
          </a:p>
          <a:p>
            <a:pPr algn="just">
              <a:buNone/>
            </a:pPr>
            <a:r>
              <a:rPr lang="ba-RU" sz="2800" dirty="0" smtClean="0"/>
              <a:t>“Әсәйемдең сал сәстәре”</a:t>
            </a:r>
          </a:p>
          <a:p>
            <a:pPr algn="just">
              <a:buNone/>
            </a:pPr>
            <a:r>
              <a:rPr lang="ba-RU" sz="2800" dirty="0" smtClean="0"/>
              <a:t>“Ауыл күренештәре”</a:t>
            </a:r>
          </a:p>
          <a:p>
            <a:pPr algn="just">
              <a:buNone/>
            </a:pPr>
            <a:r>
              <a:rPr lang="ba-RU" sz="2800" dirty="0" smtClean="0"/>
              <a:t>“Күршеләр”</a:t>
            </a:r>
          </a:p>
          <a:p>
            <a:pPr algn="just">
              <a:buNone/>
            </a:pPr>
            <a:r>
              <a:rPr lang="ba-RU" sz="2800" dirty="0" smtClean="0"/>
              <a:t>“Гөл баҡсаһы”</a:t>
            </a:r>
          </a:p>
          <a:p>
            <a:pPr algn="just">
              <a:buNone/>
            </a:pPr>
            <a:r>
              <a:rPr lang="ba-RU" sz="2800" dirty="0" smtClean="0"/>
              <a:t>“Әсәләр көтәләр улдарын”</a:t>
            </a:r>
          </a:p>
          <a:p>
            <a:pPr algn="just">
              <a:buNone/>
            </a:pPr>
            <a:endParaRPr lang="ba-RU" sz="2000" dirty="0" smtClean="0"/>
          </a:p>
          <a:p>
            <a:pPr algn="just">
              <a:buNone/>
            </a:pPr>
            <a:endParaRPr lang="ba-RU" dirty="0" smtClean="0"/>
          </a:p>
          <a:p>
            <a:pPr algn="just">
              <a:buNone/>
            </a:pP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303" y="1628800"/>
            <a:ext cx="4041775" cy="460368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ba-RU" b="1" dirty="0" smtClean="0"/>
              <a:t> Наградалары:</a:t>
            </a:r>
          </a:p>
          <a:p>
            <a:pPr>
              <a:buNone/>
            </a:pPr>
            <a:endParaRPr lang="ba-RU" b="1" dirty="0" smtClean="0"/>
          </a:p>
          <a:p>
            <a:pPr>
              <a:buNone/>
            </a:pPr>
            <a:r>
              <a:rPr lang="ba-RU" dirty="0" smtClean="0"/>
              <a:t>Башҡорт АССР-ы Юғары Советы депутаты һәм Рәйесе булып һайланды</a:t>
            </a:r>
          </a:p>
          <a:p>
            <a:pPr>
              <a:buNone/>
            </a:pPr>
            <a:endParaRPr lang="ba-RU" dirty="0" smtClean="0"/>
          </a:p>
          <a:p>
            <a:pPr>
              <a:buNone/>
            </a:pPr>
            <a:r>
              <a:rPr lang="ba-RU" dirty="0" smtClean="0"/>
              <a:t>Ғәлимов Сәләм һәм Башҡортостандың Салауат Юлаев исемендәге премияларына лайыҡ булды</a:t>
            </a:r>
          </a:p>
          <a:p>
            <a:pPr>
              <a:buNone/>
            </a:pPr>
            <a:endParaRPr lang="ba-RU" dirty="0" smtClean="0"/>
          </a:p>
          <a:p>
            <a:pPr>
              <a:buNone/>
            </a:pPr>
            <a:r>
              <a:rPr lang="ba-RU" dirty="0" smtClean="0"/>
              <a:t>Ике тапҡыр Хеҙмәт Ҡыҙыл Байраҡ, Халыҡтар дуҫлығы ордендары менән наградланды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844824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Күренекле</a:t>
            </a:r>
            <a:r>
              <a:rPr lang="ru-RU" sz="2400" dirty="0" smtClean="0">
                <a:solidFill>
                  <a:srgbClr val="FF0000"/>
                </a:solidFill>
              </a:rPr>
              <a:t> драматург,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FF0000"/>
                </a:solidFill>
              </a:rPr>
              <a:t>йәмәғәт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эшмәкәре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ba-RU" sz="2400" dirty="0" smtClean="0">
                <a:solidFill>
                  <a:srgbClr val="FF0000"/>
                </a:solidFill>
              </a:rPr>
              <a:t>Ә</a:t>
            </a:r>
            <a:r>
              <a:rPr lang="ru-RU" sz="2400" dirty="0" err="1" smtClean="0">
                <a:solidFill>
                  <a:srgbClr val="FF0000"/>
                </a:solidFill>
              </a:rPr>
              <a:t>сғәт Мирзаһитов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Камил</a:t>
            </a:r>
            <a:r>
              <a:rPr lang="ru-RU" dirty="0" smtClean="0"/>
              <a:t> </a:t>
            </a:r>
            <a:r>
              <a:rPr lang="ru-RU" dirty="0" err="1" smtClean="0"/>
              <a:t>Йы</a:t>
            </a:r>
            <a:r>
              <a:rPr lang="ba-RU" dirty="0" smtClean="0"/>
              <a:t>һаншин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8777"/>
            <a:ext cx="4040188" cy="2693458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7727"/>
            <a:ext cx="4041775" cy="3035559"/>
          </a:xfrm>
        </p:spPr>
      </p:pic>
    </p:spTree>
    <p:extLst>
      <p:ext uri="{BB962C8B-B14F-4D97-AF65-F5344CB8AC3E}">
        <p14:creationId xmlns:p14="http://schemas.microsoft.com/office/powerpoint/2010/main" val="2568673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399" y="620688"/>
            <a:ext cx="8229600" cy="1143000"/>
          </a:xfrm>
        </p:spPr>
        <p:txBody>
          <a:bodyPr/>
          <a:lstStyle/>
          <a:p>
            <a:pPr algn="ctr"/>
            <a:r>
              <a:rPr lang="ba-RU" dirty="0" smtClean="0">
                <a:solidFill>
                  <a:srgbClr val="FF0000"/>
                </a:solidFill>
                <a:latin typeface="Rom Bsh" panose="02020500000000000000" pitchFamily="18" charset="0"/>
              </a:rPr>
              <a:t>Суфиан Сафуанов</a:t>
            </a:r>
            <a:endParaRPr lang="ru-RU" dirty="0">
              <a:solidFill>
                <a:srgbClr val="FF0000"/>
              </a:solidFill>
              <a:latin typeface="Rom Bsh" panose="02020500000000000000" pitchFamily="18" charset="0"/>
            </a:endParaRPr>
          </a:p>
        </p:txBody>
      </p:sp>
      <p:pic>
        <p:nvPicPr>
          <p:cNvPr id="7" name="Picture 6" descr="safuanov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628800"/>
            <a:ext cx="3510136" cy="468018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b="1" dirty="0" smtClean="0">
              <a:latin typeface="Rom Bsh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b="1" dirty="0" smtClean="0">
              <a:latin typeface="Rom Bsh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348880"/>
            <a:ext cx="4248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Rom Bsh" panose="02020500000000000000" pitchFamily="18" charset="0"/>
              </a:rPr>
              <a:t>Бикм1т </a:t>
            </a:r>
            <a:r>
              <a:rPr lang="ru-RU" sz="2800" b="1" dirty="0" err="1" smtClean="0">
                <a:latin typeface="Rom Bsh" panose="02020500000000000000" pitchFamily="18" charset="0"/>
              </a:rPr>
              <a:t>ауылында</a:t>
            </a:r>
            <a:r>
              <a:rPr lang="ru-RU" sz="2800" b="1" dirty="0" smtClean="0">
                <a:latin typeface="Rom Bsh" panose="02020500000000000000" pitchFamily="18" charset="0"/>
              </a:rPr>
              <a:t> 181би1т </a:t>
            </a:r>
            <a:r>
              <a:rPr lang="ru-RU" sz="2800" b="1" dirty="0" err="1" smtClean="0">
                <a:latin typeface="Rom Bsh" panose="02020500000000000000" pitchFamily="18" charset="0"/>
              </a:rPr>
              <a:t>ғилеме</a:t>
            </a:r>
            <a:r>
              <a:rPr lang="ru-RU" sz="2800" b="1" dirty="0" smtClean="0"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latin typeface="Rom Bsh" panose="02020500000000000000" pitchFamily="18" charset="0"/>
              </a:rPr>
              <a:t>белгесе</a:t>
            </a:r>
            <a:r>
              <a:rPr lang="ru-RU" sz="2800" b="1" dirty="0">
                <a:latin typeface="Rom Bsh" panose="02020500000000000000" pitchFamily="18" charset="0"/>
              </a:rPr>
              <a:t>, </a:t>
            </a:r>
            <a:r>
              <a:rPr lang="ru-RU" sz="2800" b="1" dirty="0" err="1">
                <a:latin typeface="Rom Bsh" panose="02020500000000000000" pitchFamily="18" charset="0"/>
              </a:rPr>
              <a:t>тәнҡитсе</a:t>
            </a:r>
            <a:r>
              <a:rPr lang="ru-RU" sz="2800" b="1" dirty="0">
                <a:latin typeface="Rom Bsh" panose="02020500000000000000" pitchFamily="18" charset="0"/>
              </a:rPr>
              <a:t>, </a:t>
            </a:r>
            <a:r>
              <a:rPr lang="ru-RU" sz="2800" b="1" dirty="0" err="1">
                <a:latin typeface="Rom Bsh" panose="02020500000000000000" pitchFamily="18" charset="0"/>
              </a:rPr>
              <a:t>яҙыусы</a:t>
            </a:r>
            <a:r>
              <a:rPr lang="ru-RU" sz="2800" b="1" dirty="0">
                <a:latin typeface="Rom Bsh" panose="02020500000000000000" pitchFamily="18" charset="0"/>
              </a:rPr>
              <a:t>, филология </a:t>
            </a:r>
            <a:r>
              <a:rPr lang="ru-RU" sz="2800" b="1" dirty="0" err="1">
                <a:latin typeface="Rom Bsh" panose="02020500000000000000" pitchFamily="18" charset="0"/>
              </a:rPr>
              <a:t>фәндәре</a:t>
            </a:r>
            <a:r>
              <a:rPr lang="ru-RU" sz="2800" b="1" dirty="0">
                <a:latin typeface="Rom Bsh" panose="02020500000000000000" pitchFamily="18" charset="0"/>
              </a:rPr>
              <a:t> кандидаты, профессор </a:t>
            </a:r>
            <a:r>
              <a:rPr lang="ru-RU" sz="2800" b="1" dirty="0" err="1">
                <a:latin typeface="Rom Bsh" panose="02020500000000000000" pitchFamily="18" charset="0"/>
              </a:rPr>
              <a:t>Суфиян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err="1" smtClean="0">
                <a:latin typeface="Rom Bsh" panose="02020500000000000000" pitchFamily="18" charset="0"/>
              </a:rPr>
              <a:t>Сафуанов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err="1" smtClean="0">
                <a:latin typeface="Rom Bsh" panose="02020500000000000000" pitchFamily="18" charset="0"/>
              </a:rPr>
              <a:t>тыуып</a:t>
            </a:r>
            <a:r>
              <a:rPr lang="ru-RU" sz="2800" b="1" dirty="0" smtClean="0">
                <a:latin typeface="Rom Bsh" panose="02020500000000000000" pitchFamily="18" charset="0"/>
              </a:rPr>
              <a:t> 94к1н. </a:t>
            </a:r>
            <a:endParaRPr lang="ru-RU" sz="2800" b="1" dirty="0">
              <a:latin typeface="Rom Bsh" panose="0202050000000000000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283152" cy="1287016"/>
          </a:xfrm>
        </p:spPr>
        <p:txBody>
          <a:bodyPr>
            <a:normAutofit/>
          </a:bodyPr>
          <a:lstStyle/>
          <a:p>
            <a:pPr algn="ctr"/>
            <a:r>
              <a:rPr lang="ba-RU" sz="2400" dirty="0" smtClean="0">
                <a:solidFill>
                  <a:srgbClr val="FF0000"/>
                </a:solidFill>
              </a:rPr>
              <a:t>Башҡортостандың</a:t>
            </a:r>
            <a:br>
              <a:rPr lang="ba-RU" sz="2400" dirty="0" smtClean="0">
                <a:solidFill>
                  <a:srgbClr val="FF0000"/>
                </a:solidFill>
              </a:rPr>
            </a:br>
            <a:r>
              <a:rPr lang="ba-RU" sz="2400" dirty="0" smtClean="0">
                <a:solidFill>
                  <a:srgbClr val="FF0000"/>
                </a:solidFill>
              </a:rPr>
              <a:t> атҡаҙанған фән эшмәкәре</a:t>
            </a:r>
            <a:br>
              <a:rPr lang="ba-RU" sz="2400" dirty="0" smtClean="0">
                <a:solidFill>
                  <a:srgbClr val="FF0000"/>
                </a:solidFill>
              </a:rPr>
            </a:br>
            <a:r>
              <a:rPr lang="ba-RU" sz="2400" dirty="0" smtClean="0">
                <a:solidFill>
                  <a:srgbClr val="FF0000"/>
                </a:solidFill>
              </a:rPr>
              <a:t> Суфиян Сафуанов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99592" y="1844824"/>
            <a:ext cx="3960440" cy="45365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ba-RU" b="1" dirty="0" smtClean="0"/>
              <a:t>  Кемдәрҙе өйрәнгән:</a:t>
            </a:r>
            <a:endParaRPr lang="ru-RU" b="1" dirty="0" smtClean="0"/>
          </a:p>
          <a:p>
            <a:pPr algn="just">
              <a:buNone/>
            </a:pPr>
            <a:r>
              <a:rPr lang="ba-RU" dirty="0" smtClean="0"/>
              <a:t>А.Карнай,  И</a:t>
            </a:r>
            <a:r>
              <a:rPr lang="ru-RU" dirty="0" smtClean="0"/>
              <a:t>. </a:t>
            </a:r>
            <a:r>
              <a:rPr lang="ru-RU" dirty="0" err="1" smtClean="0"/>
              <a:t>Насыри</a:t>
            </a:r>
            <a:r>
              <a:rPr lang="ru-RU" dirty="0" smtClean="0"/>
              <a:t>, </a:t>
            </a:r>
          </a:p>
          <a:p>
            <a:pPr algn="just">
              <a:buNone/>
            </a:pPr>
            <a:r>
              <a:rPr lang="ba-RU" dirty="0" smtClean="0"/>
              <a:t>Ғ</a:t>
            </a:r>
            <a:r>
              <a:rPr lang="ru-RU" dirty="0" smtClean="0"/>
              <a:t>.</a:t>
            </a:r>
            <a:r>
              <a:rPr lang="ru-RU" dirty="0" err="1" smtClean="0"/>
              <a:t>Туҡай</a:t>
            </a:r>
            <a:r>
              <a:rPr lang="ru-RU" dirty="0" smtClean="0"/>
              <a:t>,  </a:t>
            </a:r>
            <a:r>
              <a:rPr lang="ba-RU" dirty="0" smtClean="0"/>
              <a:t>Ә.Бикчәнтәев,</a:t>
            </a:r>
          </a:p>
          <a:p>
            <a:pPr algn="just"/>
            <a:r>
              <a:rPr lang="ba-RU" dirty="0" smtClean="0"/>
              <a:t>Ғ.Хәйри, </a:t>
            </a:r>
            <a:r>
              <a:rPr lang="ru-RU" dirty="0" smtClean="0"/>
              <a:t>Ф. </a:t>
            </a:r>
            <a:r>
              <a:rPr lang="ba-RU" dirty="0" smtClean="0"/>
              <a:t>Ә</a:t>
            </a:r>
            <a:r>
              <a:rPr lang="ru-RU" dirty="0" err="1" smtClean="0"/>
              <a:t>мирхан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 </a:t>
            </a:r>
            <a:r>
              <a:rPr lang="ba-RU" dirty="0" smtClean="0"/>
              <a:t>Ғ</a:t>
            </a:r>
            <a:r>
              <a:rPr lang="ru-RU" dirty="0" smtClean="0"/>
              <a:t>. </a:t>
            </a:r>
            <a:r>
              <a:rPr lang="ru-RU" dirty="0" err="1" smtClean="0"/>
              <a:t>Ибраһимов,</a:t>
            </a:r>
            <a:endParaRPr lang="ru-RU" dirty="0" smtClean="0"/>
          </a:p>
          <a:p>
            <a:pPr algn="just"/>
            <a:r>
              <a:rPr lang="ru-RU" dirty="0" smtClean="0"/>
              <a:t> С. </a:t>
            </a:r>
            <a:r>
              <a:rPr lang="ru-RU" dirty="0" err="1" smtClean="0"/>
              <a:t>Рәмиев,</a:t>
            </a: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ba-RU" dirty="0" smtClean="0"/>
              <a:t>Һ</a:t>
            </a:r>
            <a:r>
              <a:rPr lang="ru-RU" dirty="0" smtClean="0"/>
              <a:t>. </a:t>
            </a:r>
            <a:r>
              <a:rPr lang="ru-RU" dirty="0" err="1" smtClean="0"/>
              <a:t>Таҡташ,</a:t>
            </a:r>
            <a:endParaRPr lang="ru-RU" dirty="0" smtClean="0"/>
          </a:p>
          <a:p>
            <a:pPr algn="just"/>
            <a:r>
              <a:rPr lang="ru-RU" dirty="0" smtClean="0"/>
              <a:t> М. </a:t>
            </a:r>
            <a:r>
              <a:rPr lang="ru-RU" dirty="0" err="1" smtClean="0"/>
              <a:t>Йәлил,</a:t>
            </a:r>
            <a:endParaRPr lang="ru-RU" dirty="0" smtClean="0"/>
          </a:p>
          <a:p>
            <a:pPr algn="just"/>
            <a:r>
              <a:rPr lang="ru-RU" dirty="0" smtClean="0"/>
              <a:t> Ф. </a:t>
            </a:r>
            <a:r>
              <a:rPr lang="ru-RU" dirty="0" err="1" smtClean="0"/>
              <a:t>Кәрим,</a:t>
            </a:r>
            <a:endParaRPr lang="ru-RU" dirty="0" smtClean="0"/>
          </a:p>
          <a:p>
            <a:pPr algn="just"/>
            <a:r>
              <a:rPr lang="ru-RU" dirty="0" smtClean="0"/>
              <a:t> И. </a:t>
            </a:r>
            <a:r>
              <a:rPr lang="ru-RU" dirty="0" err="1" smtClean="0"/>
              <a:t>Юзеев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2040" y="1844824"/>
            <a:ext cx="3782117" cy="43924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ba-RU" b="1" dirty="0" smtClean="0"/>
              <a:t>Хеҙмәттәре:</a:t>
            </a:r>
          </a:p>
          <a:p>
            <a:pPr algn="ctr"/>
            <a:endParaRPr lang="ba-RU" b="1" dirty="0" smtClean="0"/>
          </a:p>
          <a:p>
            <a:pPr algn="just"/>
            <a:r>
              <a:rPr lang="ba-RU" dirty="0" smtClean="0"/>
              <a:t>“Али Карнай.Тормош һәм ижад юлы”</a:t>
            </a:r>
          </a:p>
          <a:p>
            <a:pPr algn="just"/>
            <a:r>
              <a:rPr lang="ba-RU" dirty="0" smtClean="0"/>
              <a:t>“Йыр сафта ҡала”</a:t>
            </a:r>
          </a:p>
          <a:p>
            <a:pPr algn="just"/>
            <a:r>
              <a:rPr lang="ba-RU" dirty="0" smtClean="0"/>
              <a:t>“Башҡорт совет әҙәбиәте тарихы”</a:t>
            </a:r>
          </a:p>
          <a:p>
            <a:pPr algn="just"/>
            <a:r>
              <a:rPr lang="ba-RU" dirty="0" smtClean="0"/>
              <a:t>“Сәләм һиңә,Башҡортостан”</a:t>
            </a:r>
          </a:p>
          <a:p>
            <a:pPr algn="just"/>
            <a:r>
              <a:rPr lang="ba-RU" dirty="0" smtClean="0"/>
              <a:t>“Дуҫлыҡ,туғанлыҡ сәхифәләре”</a:t>
            </a:r>
          </a:p>
          <a:p>
            <a:pPr algn="just"/>
            <a:r>
              <a:rPr lang="ba-RU" dirty="0" smtClean="0"/>
              <a:t>“Хаҡлыҡ әҙәбиәте.Дуҫлыҡ әҙәбиәте”  һ.б.</a:t>
            </a:r>
          </a:p>
          <a:p>
            <a:pPr algn="just"/>
            <a:endParaRPr lang="ba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ФОТКИ НА ПРЕЗ,\DSC00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3766174" cy="2721881"/>
          </a:xfrm>
          <a:prstGeom prst="rect">
            <a:avLst/>
          </a:prstGeom>
          <a:noFill/>
        </p:spPr>
      </p:pic>
      <p:pic>
        <p:nvPicPr>
          <p:cNvPr id="5" name="Picture 2" descr="C:\Users\User\Desktop\ФОТКИ НА ПРЕЗ,\DSC00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4664" y="3391893"/>
            <a:ext cx="2473800" cy="3327347"/>
          </a:xfrm>
          <a:prstGeom prst="rect">
            <a:avLst/>
          </a:prstGeom>
          <a:noFill/>
        </p:spPr>
      </p:pic>
      <p:pic>
        <p:nvPicPr>
          <p:cNvPr id="6" name="Picture 2" descr="C:\Users\User\Desktop\ФОТКИ НА ПРЕЗ,\SAM_0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6384"/>
            <a:ext cx="2520280" cy="3227511"/>
          </a:xfrm>
          <a:prstGeom prst="rect">
            <a:avLst/>
          </a:prstGeom>
          <a:noFill/>
        </p:spPr>
      </p:pic>
      <p:pic>
        <p:nvPicPr>
          <p:cNvPr id="7" name="Picture 2" descr="C:\Users\User\Desktop\ФОТКИ НА ПРЕЗ,\SAM_06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80980"/>
            <a:ext cx="3743052" cy="2543964"/>
          </a:xfrm>
          <a:prstGeom prst="rect">
            <a:avLst/>
          </a:prstGeom>
          <a:noFill/>
        </p:spPr>
      </p:pic>
      <p:pic>
        <p:nvPicPr>
          <p:cNvPr id="8" name="Picture 2" descr="C:\Users\User\Desktop\ФОТКИ НА ПРЕЗ,\DSC004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348880"/>
            <a:ext cx="3258532" cy="2520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5616624"/>
          </a:xfrm>
        </p:spPr>
        <p:txBody>
          <a:bodyPr/>
          <a:lstStyle/>
          <a:p>
            <a:r>
              <a:rPr lang="ru-RU" sz="3200" b="1" dirty="0" smtClean="0">
                <a:latin typeface="Rom Bsh" panose="02020500000000000000" pitchFamily="18" charset="0"/>
              </a:rPr>
              <a:t>Й1рм2х1м1т </a:t>
            </a:r>
            <a:r>
              <a:rPr lang="ru-RU" sz="3200" b="1" dirty="0" err="1" smtClean="0">
                <a:latin typeface="Rom Bsh" panose="02020500000000000000" pitchFamily="18" charset="0"/>
              </a:rPr>
              <a:t>ауылында</a:t>
            </a:r>
            <a:r>
              <a:rPr lang="ru-RU" sz="3200" b="1" dirty="0" smtClean="0">
                <a:latin typeface="Rom Bsh" panose="02020500000000000000" pitchFamily="18" charset="0"/>
              </a:rPr>
              <a:t> кем </a:t>
            </a:r>
            <a:r>
              <a:rPr lang="ru-RU" sz="3200" b="1" dirty="0" err="1" smtClean="0">
                <a:latin typeface="Rom Bsh" panose="02020500000000000000" pitchFamily="18" charset="0"/>
              </a:rPr>
              <a:t>тыуып</a:t>
            </a:r>
            <a:r>
              <a:rPr lang="ru-RU" sz="3200" b="1" dirty="0" smtClean="0">
                <a:latin typeface="Rom Bsh" panose="02020500000000000000" pitchFamily="18" charset="0"/>
              </a:rPr>
              <a:t> 94к1н</a:t>
            </a:r>
            <a:r>
              <a:rPr lang="ru-RU" sz="3200" b="1" dirty="0" smtClean="0">
                <a:latin typeface="Palatino Linotype" panose="02040502050505030304" pitchFamily="18" charset="0"/>
              </a:rPr>
              <a:t>?</a:t>
            </a:r>
          </a:p>
          <a:p>
            <a:r>
              <a:rPr lang="ru-RU" sz="3200" b="1" dirty="0" smtClean="0">
                <a:latin typeface="Rom Bsh" panose="02020500000000000000" pitchFamily="18" charset="0"/>
              </a:rPr>
              <a:t>Билд1ле баш6орт </a:t>
            </a:r>
            <a:r>
              <a:rPr lang="ru-RU" sz="3200" b="1" dirty="0" err="1" smtClean="0">
                <a:latin typeface="Rom Bsh" panose="02020500000000000000" pitchFamily="18" charset="0"/>
              </a:rPr>
              <a:t>драматургы</a:t>
            </a:r>
            <a:r>
              <a:rPr lang="ru-RU" sz="3200" b="1" dirty="0">
                <a:latin typeface="Rom Bsh" panose="02020500000000000000" pitchFamily="18" charset="0"/>
              </a:rPr>
              <a:t>.</a:t>
            </a:r>
            <a:endParaRPr lang="ru-RU" sz="3200" b="1" dirty="0" smtClean="0">
              <a:latin typeface="Rom Bsh" panose="02020500000000000000" pitchFamily="18" charset="0"/>
            </a:endParaRPr>
          </a:p>
          <a:p>
            <a:r>
              <a:rPr lang="ru-RU" sz="3200" b="1" dirty="0" smtClean="0">
                <a:latin typeface="Rom Bsh" panose="02020500000000000000" pitchFamily="18" charset="0"/>
              </a:rPr>
              <a:t>№у7ышта 6атнаш6ан ша7ир,офицер.</a:t>
            </a:r>
          </a:p>
          <a:p>
            <a:r>
              <a:rPr lang="ru-RU" sz="3200" b="1" dirty="0" smtClean="0">
                <a:latin typeface="Rom Bsh" panose="02020500000000000000" pitchFamily="18" charset="0"/>
              </a:rPr>
              <a:t>Т1н6итсе, баш6орт 31м татар я8ыусыларыны5 </a:t>
            </a:r>
            <a:r>
              <a:rPr lang="ru-RU" sz="3200" b="1" dirty="0" err="1" smtClean="0">
                <a:latin typeface="Rom Bsh" panose="02020500000000000000" pitchFamily="18" charset="0"/>
              </a:rPr>
              <a:t>ижадын</a:t>
            </a:r>
            <a:r>
              <a:rPr lang="ru-RU" sz="3200" b="1" dirty="0" smtClean="0">
                <a:latin typeface="Rom Bsh" panose="02020500000000000000" pitchFamily="18" charset="0"/>
              </a:rPr>
              <a:t> 2йр1нг1н.</a:t>
            </a:r>
          </a:p>
          <a:p>
            <a:r>
              <a:rPr lang="ru-RU" sz="3200" b="1" dirty="0" smtClean="0">
                <a:latin typeface="Rom Bsh" panose="02020500000000000000" pitchFamily="18" charset="0"/>
              </a:rPr>
              <a:t>Бикм1т </a:t>
            </a:r>
            <a:r>
              <a:rPr lang="ru-RU" sz="3200" b="1" dirty="0" err="1" smtClean="0">
                <a:latin typeface="Rom Bsh" panose="02020500000000000000" pitchFamily="18" charset="0"/>
              </a:rPr>
              <a:t>ауылында</a:t>
            </a:r>
            <a:r>
              <a:rPr lang="ru-RU" sz="3200" b="1" dirty="0" smtClean="0">
                <a:latin typeface="Rom Bsh" panose="02020500000000000000" pitchFamily="18" charset="0"/>
              </a:rPr>
              <a:t> кем тыу7ан</a:t>
            </a:r>
            <a:r>
              <a:rPr lang="ru-RU" sz="3200" b="1" dirty="0" smtClean="0">
                <a:latin typeface="Palatino Linotype" panose="02040502050505030304" pitchFamily="18" charset="0"/>
              </a:rPr>
              <a:t>?</a:t>
            </a:r>
            <a:endParaRPr lang="ru-RU" sz="3200" b="1" dirty="0" smtClean="0">
              <a:latin typeface="Rom Bsh" panose="02020500000000000000" pitchFamily="18" charset="0"/>
            </a:endParaRPr>
          </a:p>
          <a:p>
            <a:r>
              <a:rPr lang="ru-RU" sz="3200" b="1" dirty="0" smtClean="0">
                <a:latin typeface="Rom Bsh" panose="02020500000000000000" pitchFamily="18" charset="0"/>
              </a:rPr>
              <a:t>Кем </a:t>
            </a:r>
            <a:r>
              <a:rPr lang="ru-RU" sz="3200" b="1" dirty="0" err="1" smtClean="0">
                <a:latin typeface="Rom Bsh" panose="02020500000000000000" pitchFamily="18" charset="0"/>
              </a:rPr>
              <a:t>Илеш</a:t>
            </a:r>
            <a:r>
              <a:rPr lang="ru-RU" sz="3200" b="1" dirty="0" smtClean="0">
                <a:latin typeface="Rom Bsh" panose="02020500000000000000" pitchFamily="18" charset="0"/>
              </a:rPr>
              <a:t> </a:t>
            </a:r>
            <a:r>
              <a:rPr lang="ru-RU" sz="3200" b="1" dirty="0" err="1" smtClean="0">
                <a:latin typeface="Rom Bsh" panose="02020500000000000000" pitchFamily="18" charset="0"/>
              </a:rPr>
              <a:t>районында</a:t>
            </a:r>
            <a:r>
              <a:rPr lang="ru-RU" sz="3200" b="1" dirty="0" smtClean="0">
                <a:latin typeface="Rom Bsh" panose="02020500000000000000" pitchFamily="18" charset="0"/>
              </a:rPr>
              <a:t> й1ш1й</a:t>
            </a:r>
            <a:r>
              <a:rPr lang="ru-RU" sz="3200" b="1" dirty="0">
                <a:latin typeface="Palatino Linotype" panose="02040502050505030304" pitchFamily="18" charset="0"/>
              </a:rPr>
              <a:t>?</a:t>
            </a:r>
          </a:p>
          <a:p>
            <a:endParaRPr lang="ru-RU" dirty="0">
              <a:latin typeface="Rom Bsh" panose="02020500000000000000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Rom Bsh" panose="02020500000000000000" pitchFamily="18" charset="0"/>
              </a:rPr>
              <a:t>Белемебе88е тикшер1йек</a:t>
            </a:r>
            <a:endParaRPr lang="ru-RU" dirty="0">
              <a:solidFill>
                <a:srgbClr val="FF0000"/>
              </a:solidFill>
              <a:latin typeface="Rom Bsh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атер р.гр.-2014\страна\_svkmadednk_ejw_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812360" cy="6381328"/>
          </a:xfrm>
        </p:spPr>
      </p:pic>
    </p:spTree>
    <p:extLst>
      <p:ext uri="{BB962C8B-B14F-4D97-AF65-F5344CB8AC3E}">
        <p14:creationId xmlns:p14="http://schemas.microsoft.com/office/powerpoint/2010/main" val="189452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атер р.гр.-2014\страна\_svkmadednk_ejw_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195735"/>
            <a:ext cx="9144000" cy="71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764704"/>
            <a:ext cx="5040560" cy="864096"/>
          </a:xfrm>
        </p:spPr>
        <p:txBody>
          <a:bodyPr/>
          <a:lstStyle/>
          <a:p>
            <a:pPr algn="ctr"/>
            <a:r>
              <a:rPr lang="ba-RU" sz="4000" b="1" dirty="0" smtClean="0">
                <a:solidFill>
                  <a:srgbClr val="FF0000"/>
                </a:solidFill>
              </a:rPr>
              <a:t>Тимер Арыҫлан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ba-RU" dirty="0" smtClean="0"/>
          </a:p>
          <a:p>
            <a:pPr>
              <a:buNone/>
            </a:pPr>
            <a:endParaRPr lang="ba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3600400" cy="5044746"/>
          </a:xfrm>
          <a:noFill/>
          <a:ln/>
        </p:spPr>
      </p:pic>
      <p:sp>
        <p:nvSpPr>
          <p:cNvPr id="2" name="Прямоугольник 1"/>
          <p:cNvSpPr/>
          <p:nvPr/>
        </p:nvSpPr>
        <p:spPr>
          <a:xfrm>
            <a:off x="4788024" y="1628800"/>
            <a:ext cx="3816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Кәкребаш</a:t>
            </a:r>
            <a:r>
              <a:rPr lang="ru-RU" sz="2800" b="1" dirty="0"/>
              <a:t> </a:t>
            </a:r>
            <a:r>
              <a:rPr lang="ru-RU" sz="2800" b="1" dirty="0" err="1"/>
              <a:t>ауылында</a:t>
            </a:r>
            <a:r>
              <a:rPr lang="ru-RU" sz="2800" b="1" dirty="0"/>
              <a:t> </a:t>
            </a:r>
            <a:r>
              <a:rPr lang="ru-RU" sz="2800" b="1" dirty="0" err="1"/>
              <a:t>башҡорт</a:t>
            </a:r>
            <a:r>
              <a:rPr lang="ru-RU" sz="2800" b="1" dirty="0"/>
              <a:t> </a:t>
            </a:r>
            <a:r>
              <a:rPr lang="ru-RU" sz="2800" b="1" dirty="0" err="1"/>
              <a:t>әҙәбиәтенең</a:t>
            </a:r>
            <a:r>
              <a:rPr lang="ru-RU" sz="2800" b="1" dirty="0"/>
              <a:t> </a:t>
            </a:r>
            <a:r>
              <a:rPr lang="ru-RU" sz="2800" b="1" dirty="0" err="1"/>
              <a:t>күренекле</a:t>
            </a:r>
            <a:r>
              <a:rPr lang="ru-RU" sz="2800" b="1" dirty="0"/>
              <a:t> </a:t>
            </a:r>
            <a:r>
              <a:rPr lang="ru-RU" sz="2800" b="1" dirty="0" err="1"/>
              <a:t>сатиригы</a:t>
            </a:r>
            <a:r>
              <a:rPr lang="ru-RU" sz="2800" b="1" dirty="0"/>
              <a:t>,  </a:t>
            </a:r>
            <a:r>
              <a:rPr lang="ru-RU" sz="2800" b="1" dirty="0" err="1"/>
              <a:t>Бөйөк</a:t>
            </a:r>
            <a:r>
              <a:rPr lang="ru-RU" sz="2800" b="1" dirty="0"/>
              <a:t> </a:t>
            </a:r>
            <a:r>
              <a:rPr lang="ru-RU" sz="2800" b="1" dirty="0" err="1"/>
              <a:t>Ватан</a:t>
            </a:r>
            <a:r>
              <a:rPr lang="ru-RU" sz="2800" b="1" dirty="0"/>
              <a:t> </a:t>
            </a:r>
            <a:r>
              <a:rPr lang="ru-RU" sz="2800" b="1" dirty="0" err="1"/>
              <a:t>һуғышында</a:t>
            </a:r>
            <a:r>
              <a:rPr lang="ru-RU" sz="2800" b="1" dirty="0"/>
              <a:t> </a:t>
            </a:r>
            <a:r>
              <a:rPr lang="ru-RU" sz="2800" b="1" dirty="0" err="1" smtClean="0"/>
              <a:t>ҡатнашҡан</a:t>
            </a:r>
            <a:r>
              <a:rPr lang="ru-RU" sz="2800" b="1" dirty="0" smtClean="0"/>
              <a:t> </a:t>
            </a:r>
            <a:r>
              <a:rPr lang="ru-RU" sz="2800" b="1" dirty="0" err="1"/>
              <a:t>Тимер</a:t>
            </a:r>
            <a:r>
              <a:rPr lang="ru-RU" sz="2800" b="1" dirty="0"/>
              <a:t> </a:t>
            </a:r>
            <a:r>
              <a:rPr lang="ru-RU" sz="2800" b="1" dirty="0" err="1"/>
              <a:t>Арыҫлан</a:t>
            </a:r>
            <a:r>
              <a:rPr lang="ru-RU" sz="2800" b="1" dirty="0"/>
              <a:t> </a:t>
            </a:r>
            <a:r>
              <a:rPr lang="ru-RU" sz="2800" b="1" dirty="0" err="1"/>
              <a:t>тыуып</a:t>
            </a:r>
            <a:r>
              <a:rPr lang="ru-RU" sz="2800" b="1" dirty="0"/>
              <a:t> </a:t>
            </a:r>
            <a:r>
              <a:rPr lang="ru-RU" sz="2800" b="1" dirty="0" err="1"/>
              <a:t>үҫкән</a:t>
            </a:r>
            <a:r>
              <a:rPr lang="ru-RU" sz="2800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6102420" cy="11430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    </a:t>
            </a:r>
            <a:r>
              <a:rPr lang="ru-RU" sz="2800" dirty="0" err="1" smtClean="0">
                <a:solidFill>
                  <a:srgbClr val="FF0000"/>
                </a:solidFill>
              </a:rPr>
              <a:t>Тимер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Арыҫлан</a:t>
            </a:r>
            <a:r>
              <a:rPr lang="ba-RU" sz="2800" dirty="0">
                <a:solidFill>
                  <a:srgbClr val="FF0000"/>
                </a:solidFill>
              </a:rPr>
              <a:t> </a:t>
            </a:r>
            <a:r>
              <a:rPr lang="ba-RU" sz="2800" dirty="0" smtClean="0">
                <a:solidFill>
                  <a:srgbClr val="FF0000"/>
                </a:solidFill>
              </a:rPr>
              <a:t>  </a:t>
            </a:r>
            <a:r>
              <a:rPr lang="ba-RU" sz="2800" dirty="0" smtClean="0">
                <a:solidFill>
                  <a:srgbClr val="FF0000"/>
                </a:solidFill>
                <a:latin typeface="Rom Bsh" panose="02020500000000000000" pitchFamily="18" charset="0"/>
              </a:rPr>
              <a:t>1</a:t>
            </a:r>
            <a:r>
              <a:rPr lang="ba-RU" sz="2800" dirty="0" smtClean="0">
                <a:solidFill>
                  <a:srgbClr val="FF0000"/>
                </a:solidFill>
              </a:rPr>
              <a:t>ҫәрҙәре </a:t>
            </a:r>
            <a:r>
              <a:rPr lang="ba-RU" sz="2800" dirty="0"/>
              <a:t>- 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27584" y="1628800"/>
            <a:ext cx="4464496" cy="52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a-RU" b="1" dirty="0"/>
              <a:t>Ш</a:t>
            </a:r>
            <a:r>
              <a:rPr lang="ba-RU" b="1" dirty="0" smtClean="0"/>
              <a:t>и</a:t>
            </a:r>
            <a:r>
              <a:rPr lang="ba-RU" b="1" dirty="0" smtClean="0">
                <a:latin typeface="Rom Bsh" panose="02020500000000000000" pitchFamily="18" charset="0"/>
              </a:rPr>
              <a:t>7ыр8ар 31м поэмалар, юмористик 31м сатирик хик1й1л1р</a:t>
            </a:r>
            <a:r>
              <a:rPr lang="ba-RU" b="1" dirty="0" smtClean="0"/>
              <a:t>:</a:t>
            </a:r>
          </a:p>
          <a:p>
            <a:pPr algn="just"/>
            <a:r>
              <a:rPr lang="ba-RU" dirty="0" smtClean="0"/>
              <a:t>“Башҡортостан егете”</a:t>
            </a:r>
          </a:p>
          <a:p>
            <a:pPr algn="just"/>
            <a:r>
              <a:rPr lang="ba-RU" dirty="0" smtClean="0"/>
              <a:t>“Тау ҡыҙы”</a:t>
            </a:r>
          </a:p>
          <a:p>
            <a:pPr algn="just"/>
            <a:r>
              <a:rPr lang="ba-RU" dirty="0" smtClean="0"/>
              <a:t>“Алтын шишмә”</a:t>
            </a:r>
          </a:p>
          <a:p>
            <a:pPr algn="just"/>
            <a:r>
              <a:rPr lang="ba-RU" dirty="0" smtClean="0"/>
              <a:t>“Уның бәхете”</a:t>
            </a:r>
          </a:p>
          <a:p>
            <a:pPr algn="just"/>
            <a:r>
              <a:rPr lang="ba-RU" dirty="0" smtClean="0"/>
              <a:t>“Хөкөм”  </a:t>
            </a:r>
            <a:r>
              <a:rPr lang="ba-RU" dirty="0" smtClean="0">
                <a:latin typeface="Rom Bsh" panose="02020500000000000000" pitchFamily="18" charset="0"/>
              </a:rPr>
              <a:t>3</a:t>
            </a:r>
            <a:r>
              <a:rPr lang="ba-RU" dirty="0" smtClean="0"/>
              <a:t>.б.</a:t>
            </a:r>
          </a:p>
          <a:p>
            <a:pPr algn="ctr"/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0072" y="1844824"/>
            <a:ext cx="3744416" cy="52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a-RU" b="1" dirty="0" smtClean="0"/>
              <a:t>Йыйынтыҡтары:</a:t>
            </a:r>
          </a:p>
          <a:p>
            <a:pPr algn="ctr">
              <a:buNone/>
            </a:pPr>
            <a:endParaRPr lang="ba-RU" b="1" dirty="0" smtClean="0"/>
          </a:p>
          <a:p>
            <a:pPr algn="just"/>
            <a:r>
              <a:rPr lang="ba-RU" dirty="0" smtClean="0"/>
              <a:t>“Беҙҙең йәшлек”</a:t>
            </a:r>
          </a:p>
          <a:p>
            <a:pPr algn="just"/>
            <a:r>
              <a:rPr lang="ba-RU" dirty="0" smtClean="0"/>
              <a:t>“Окоптар </a:t>
            </a:r>
            <a:r>
              <a:rPr lang="ba-RU" dirty="0" smtClean="0">
                <a:latin typeface="2"/>
              </a:rPr>
              <a:t>төб</a:t>
            </a:r>
            <a:r>
              <a:rPr lang="ba-RU" dirty="0" smtClean="0">
                <a:latin typeface="Rom Bsh" panose="02020500000000000000" pitchFamily="18" charset="0"/>
              </a:rPr>
              <a:t>2</a:t>
            </a:r>
            <a:r>
              <a:rPr lang="ba-RU" dirty="0" smtClean="0">
                <a:latin typeface="2"/>
              </a:rPr>
              <a:t>нән</a:t>
            </a:r>
            <a:r>
              <a:rPr lang="ba-RU" dirty="0" smtClean="0"/>
              <a:t>”</a:t>
            </a:r>
          </a:p>
          <a:p>
            <a:pPr algn="just"/>
            <a:r>
              <a:rPr lang="ba-RU" dirty="0" smtClean="0"/>
              <a:t>“Ҡунаҡ булып кил, әсәй”</a:t>
            </a:r>
          </a:p>
          <a:p>
            <a:pPr algn="just">
              <a:buNone/>
            </a:pPr>
            <a:r>
              <a:rPr lang="ba-RU" dirty="0" smtClean="0"/>
              <a:t> “Ҡоҙалар, ҡоҙасалар”</a:t>
            </a:r>
          </a:p>
          <a:p>
            <a:pPr algn="just">
              <a:buNone/>
            </a:pPr>
            <a:r>
              <a:rPr lang="ba-RU" dirty="0" smtClean="0"/>
              <a:t> </a:t>
            </a:r>
          </a:p>
          <a:p>
            <a:pPr algn="just"/>
            <a:endParaRPr lang="ba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563072" cy="1427758"/>
          </a:xfrm>
        </p:spPr>
        <p:txBody>
          <a:bodyPr/>
          <a:lstStyle/>
          <a:p>
            <a:pPr algn="ctr"/>
            <a:r>
              <a:rPr lang="ba-RU" dirty="0" smtClean="0">
                <a:solidFill>
                  <a:srgbClr val="FF0000"/>
                </a:solidFill>
                <a:latin typeface="Rom Bsh" panose="02020500000000000000" pitchFamily="18" charset="0"/>
              </a:rPr>
              <a:t>Муса Сиражи</a:t>
            </a:r>
            <a:endParaRPr lang="ru-RU" dirty="0">
              <a:solidFill>
                <a:srgbClr val="FF0000"/>
              </a:solidFill>
              <a:latin typeface="Rom Bsh" panose="02020500000000000000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88024" y="1444294"/>
            <a:ext cx="3898777" cy="4649002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Wingdings" pitchFamily="2" charset="2"/>
              <a:buNone/>
            </a:pPr>
            <a:endParaRPr lang="ru-RU" b="1" dirty="0" smtClean="0">
              <a:latin typeface="Rom Bsh" pitchFamily="18" charset="0"/>
            </a:endParaRPr>
          </a:p>
          <a:p>
            <a:pPr marL="0" indent="0" algn="ctr">
              <a:buNone/>
            </a:pPr>
            <a:r>
              <a:rPr lang="ba-RU" sz="2800" b="1" dirty="0" smtClean="0">
                <a:latin typeface="Rom Bsh" panose="02020500000000000000" pitchFamily="18" charset="0"/>
              </a:rPr>
              <a:t>Төпкилде  ауылында күренекле </a:t>
            </a:r>
            <a:r>
              <a:rPr lang="ba-RU" sz="2800" b="1" dirty="0">
                <a:latin typeface="Rom Bsh" panose="02020500000000000000" pitchFamily="18" charset="0"/>
              </a:rPr>
              <a:t>шағир һәм публицист Муса Сиражи донъяға килгән. </a:t>
            </a:r>
            <a:endParaRPr lang="ba-RU" sz="2800" b="1" dirty="0" smtClean="0">
              <a:latin typeface="Rom Bsh" panose="02020500000000000000" pitchFamily="18" charset="0"/>
            </a:endParaRPr>
          </a:p>
          <a:p>
            <a:pPr marL="0" indent="0" algn="ctr">
              <a:buNone/>
            </a:pPr>
            <a:r>
              <a:rPr lang="ru-RU" sz="2800" b="1" dirty="0" err="1" smtClean="0">
                <a:latin typeface="Rom Bsh" panose="02020500000000000000" pitchFamily="18" charset="0"/>
              </a:rPr>
              <a:t>Ул</a:t>
            </a:r>
            <a:r>
              <a:rPr lang="ru-RU" sz="2800" b="1" dirty="0" smtClean="0"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latin typeface="Rom Bsh" panose="02020500000000000000" pitchFamily="18" charset="0"/>
              </a:rPr>
              <a:t>әле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latin typeface="Rom Bsh" panose="02020500000000000000" pitchFamily="18" charset="0"/>
              </a:rPr>
              <a:t>лә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latin typeface="Rom Bsh" panose="02020500000000000000" pitchFamily="18" charset="0"/>
              </a:rPr>
              <a:t>иҫән-һау</a:t>
            </a:r>
            <a:r>
              <a:rPr lang="ru-RU" sz="2800" b="1" dirty="0" smtClean="0">
                <a:latin typeface="Rom Bsh" panose="02020500000000000000" pitchFamily="18" charset="0"/>
              </a:rPr>
              <a:t>,   </a:t>
            </a:r>
            <a:r>
              <a:rPr lang="ru-RU" sz="2800" b="1" dirty="0" err="1">
                <a:latin typeface="Rom Bsh" panose="02020500000000000000" pitchFamily="18" charset="0"/>
              </a:rPr>
              <a:t>Илеш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latin typeface="Rom Bsh" panose="02020500000000000000" pitchFamily="18" charset="0"/>
              </a:rPr>
              <a:t>районының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latin typeface="Rom Bsh" panose="02020500000000000000" pitchFamily="18" charset="0"/>
              </a:rPr>
              <a:t>Үрге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latin typeface="Rom Bsh" panose="02020500000000000000" pitchFamily="18" charset="0"/>
              </a:rPr>
              <a:t>Йәркәй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latin typeface="Rom Bsh" panose="02020500000000000000" pitchFamily="18" charset="0"/>
              </a:rPr>
              <a:t>ауылында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latin typeface="Rom Bsh" panose="02020500000000000000" pitchFamily="18" charset="0"/>
              </a:rPr>
              <a:t>йәшәй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latin typeface="Rom Bsh" panose="02020500000000000000" pitchFamily="18" charset="0"/>
              </a:rPr>
              <a:t>һәм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latin typeface="Rom Bsh" panose="02020500000000000000" pitchFamily="18" charset="0"/>
              </a:rPr>
              <a:t>ижад</a:t>
            </a:r>
            <a:r>
              <a:rPr lang="ru-RU" sz="2800" b="1" dirty="0"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latin typeface="Rom Bsh" panose="02020500000000000000" pitchFamily="18" charset="0"/>
              </a:rPr>
              <a:t>итә</a:t>
            </a:r>
            <a:r>
              <a:rPr lang="ru-RU" sz="2800" b="1" dirty="0">
                <a:latin typeface="Rom Bsh" panose="02020500000000000000" pitchFamily="18" charset="0"/>
              </a:rPr>
              <a:t>.</a:t>
            </a:r>
          </a:p>
          <a:p>
            <a:pPr marL="0" indent="0" algn="ctr">
              <a:buFont typeface="Wingdings" pitchFamily="2" charset="2"/>
              <a:buNone/>
            </a:pPr>
            <a:endParaRPr lang="ru-RU" sz="2800" b="1" dirty="0" smtClean="0">
              <a:latin typeface="Rom Bsh" pitchFamily="18" charset="0"/>
            </a:endParaRPr>
          </a:p>
          <a:p>
            <a:endParaRPr lang="ru-RU" dirty="0"/>
          </a:p>
        </p:txBody>
      </p:sp>
      <p:pic>
        <p:nvPicPr>
          <p:cNvPr id="9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t="2156"/>
          <a:stretch>
            <a:fillRect/>
          </a:stretch>
        </p:blipFill>
        <p:spPr>
          <a:xfrm>
            <a:off x="539552" y="1268760"/>
            <a:ext cx="3760070" cy="521089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748464" cy="1919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dirty="0" err="1" smtClean="0">
                <a:solidFill>
                  <a:srgbClr val="FF0000"/>
                </a:solidFill>
              </a:rPr>
              <a:t>Башҡортостандың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</a:rPr>
              <a:t>һәм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</a:rPr>
              <a:t>Рәсәйҙең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err="1" smtClean="0">
                <a:solidFill>
                  <a:srgbClr val="FF0000"/>
                </a:solidFill>
              </a:rPr>
              <a:t>атҡаҙанған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</a:rPr>
              <a:t>мәҙәниәт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</a:rPr>
              <a:t>хеҙмәткәре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Муса </a:t>
            </a:r>
            <a:r>
              <a:rPr lang="ru-RU" sz="2700" dirty="0" err="1" smtClean="0">
                <a:solidFill>
                  <a:srgbClr val="FF0000"/>
                </a:solidFill>
              </a:rPr>
              <a:t>Сиражи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3528" y="2780928"/>
            <a:ext cx="4608512" cy="35283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500" b="1" dirty="0" smtClean="0"/>
              <a:t>  </a:t>
            </a:r>
            <a:r>
              <a:rPr lang="ru-RU" sz="3500" b="1" dirty="0" err="1" smtClean="0"/>
              <a:t>Йыйынтыҡтары:</a:t>
            </a:r>
            <a:endParaRPr lang="ru-RU" sz="3500" b="1" dirty="0" smtClean="0"/>
          </a:p>
          <a:p>
            <a:endParaRPr lang="ba-RU" sz="3500" dirty="0" smtClean="0"/>
          </a:p>
          <a:p>
            <a:r>
              <a:rPr lang="ba-RU" sz="3500" dirty="0" smtClean="0"/>
              <a:t>“Осрашыу”</a:t>
            </a:r>
          </a:p>
          <a:p>
            <a:r>
              <a:rPr lang="ba-RU" sz="3500" dirty="0" smtClean="0"/>
              <a:t>“ Шаңдау”</a:t>
            </a:r>
          </a:p>
          <a:p>
            <a:r>
              <a:rPr lang="ba-RU" sz="3500" dirty="0" smtClean="0"/>
              <a:t>“Ватан тойғоһо”</a:t>
            </a:r>
          </a:p>
          <a:p>
            <a:r>
              <a:rPr lang="ba-RU" sz="3500" dirty="0" smtClean="0"/>
              <a:t>“Ҡояшлы таң”</a:t>
            </a:r>
          </a:p>
          <a:p>
            <a:r>
              <a:rPr lang="ba-RU" sz="3500" dirty="0" smtClean="0"/>
              <a:t>“Ағиҙелем-моңдашым”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2040" y="2780928"/>
            <a:ext cx="3888432" cy="3816424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  </a:t>
            </a:r>
            <a:r>
              <a:rPr lang="ru-RU" sz="3200" b="1" dirty="0" err="1" smtClean="0"/>
              <a:t>Жанрҙар</a:t>
            </a:r>
            <a:r>
              <a:rPr lang="ru-RU" sz="3200" b="1" dirty="0" smtClean="0"/>
              <a:t>:</a:t>
            </a:r>
          </a:p>
          <a:p>
            <a:endParaRPr lang="ba-RU" sz="3200" dirty="0" smtClean="0"/>
          </a:p>
          <a:p>
            <a:r>
              <a:rPr lang="ba-RU" sz="3200" dirty="0" smtClean="0"/>
              <a:t>Шиғыр</a:t>
            </a:r>
          </a:p>
          <a:p>
            <a:r>
              <a:rPr lang="ba-RU" sz="3200" dirty="0" smtClean="0"/>
              <a:t>Очерк</a:t>
            </a:r>
          </a:p>
          <a:p>
            <a:r>
              <a:rPr lang="ba-RU" sz="3200" dirty="0" smtClean="0"/>
              <a:t>Нәҫер</a:t>
            </a:r>
          </a:p>
          <a:p>
            <a:r>
              <a:rPr lang="ba-RU" sz="3200" dirty="0" smtClean="0"/>
              <a:t>Поэма</a:t>
            </a:r>
          </a:p>
          <a:p>
            <a:r>
              <a:rPr lang="ba-RU" sz="3200" dirty="0" smtClean="0"/>
              <a:t>Мәҡәлә</a:t>
            </a:r>
          </a:p>
          <a:p>
            <a:pPr marL="109728" indent="0">
              <a:buNone/>
            </a:pPr>
            <a:endParaRPr lang="ba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03648" y="620688"/>
            <a:ext cx="2160240" cy="275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3082" y="648218"/>
            <a:ext cx="4074538" cy="256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3933056"/>
            <a:ext cx="394004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0108" y="3805292"/>
            <a:ext cx="4239309" cy="272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5770984" cy="1512168"/>
          </a:xfrm>
        </p:spPr>
        <p:txBody>
          <a:bodyPr/>
          <a:lstStyle/>
          <a:p>
            <a:pPr algn="ctr"/>
            <a:r>
              <a:rPr lang="ba-RU" dirty="0" smtClean="0">
                <a:solidFill>
                  <a:schemeClr val="tx1"/>
                </a:solidFill>
                <a:latin typeface="Rom Bsh" panose="02020500000000000000" pitchFamily="18" charset="0"/>
              </a:rPr>
              <a:t>Наил Ҡотдосов</a:t>
            </a:r>
            <a:endParaRPr lang="ru-RU" dirty="0">
              <a:solidFill>
                <a:schemeClr val="tx1"/>
              </a:solidFill>
              <a:latin typeface="Rom Bsh" panose="02020500000000000000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7984" y="1556792"/>
            <a:ext cx="4032448" cy="42297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Wingdings" pitchFamily="2" charset="2"/>
              <a:buNone/>
            </a:pPr>
            <a:endParaRPr lang="ru-RU" b="1" dirty="0" smtClean="0">
              <a:latin typeface="Rom Bsh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sz="4000" b="1" dirty="0" smtClean="0">
              <a:latin typeface="Rom Bsh" pitchFamily="18" charset="0"/>
            </a:endParaRPr>
          </a:p>
          <a:p>
            <a:pPr marL="0" indent="0" algn="ctr">
              <a:buNone/>
            </a:pPr>
            <a:r>
              <a:rPr lang="ru-RU" sz="4000" b="1" dirty="0" err="1">
                <a:solidFill>
                  <a:srgbClr val="FF0000"/>
                </a:solidFill>
                <a:latin typeface="Rom Bsh" panose="02020500000000000000" pitchFamily="18" charset="0"/>
              </a:rPr>
              <a:t>Йәрмөхәмәт</a:t>
            </a:r>
            <a:r>
              <a:rPr lang="ru-RU" sz="4000" b="1" dirty="0">
                <a:latin typeface="Rom Bsh" panose="02020500000000000000" pitchFamily="18" charset="0"/>
              </a:rPr>
              <a:t> </a:t>
            </a:r>
            <a:endParaRPr lang="ru-RU" sz="4000" b="1" dirty="0" smtClean="0">
              <a:latin typeface="Rom Bsh" panose="02020500000000000000" pitchFamily="18" charset="0"/>
            </a:endParaRPr>
          </a:p>
          <a:p>
            <a:pPr marL="0" indent="0" algn="ctr">
              <a:buNone/>
            </a:pPr>
            <a:r>
              <a:rPr lang="ru-RU" sz="4000" b="1" dirty="0" err="1">
                <a:latin typeface="Rom Bsh" panose="02020500000000000000" pitchFamily="18" charset="0"/>
              </a:rPr>
              <a:t>а</a:t>
            </a:r>
            <a:r>
              <a:rPr lang="ru-RU" sz="4000" b="1" dirty="0" err="1" smtClean="0">
                <a:latin typeface="Rom Bsh" panose="02020500000000000000" pitchFamily="18" charset="0"/>
              </a:rPr>
              <a:t>уылында</a:t>
            </a:r>
            <a:r>
              <a:rPr lang="ru-RU" sz="4000" b="1" dirty="0" smtClean="0">
                <a:latin typeface="Rom Bsh" panose="02020500000000000000" pitchFamily="18" charset="0"/>
              </a:rPr>
              <a:t> я8ыусы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Rom Bsh" panose="02020500000000000000" pitchFamily="18" charset="0"/>
              </a:rPr>
              <a:t> </a:t>
            </a:r>
            <a:r>
              <a:rPr lang="ru-RU" sz="4000" b="1" dirty="0" err="1" smtClean="0">
                <a:latin typeface="Rom Bsh" panose="02020500000000000000" pitchFamily="18" charset="0"/>
              </a:rPr>
              <a:t>Наил</a:t>
            </a:r>
            <a:r>
              <a:rPr lang="ru-RU" sz="4000" b="1" dirty="0" smtClean="0">
                <a:latin typeface="Rom Bsh" panose="02020500000000000000" pitchFamily="18" charset="0"/>
              </a:rPr>
              <a:t> </a:t>
            </a:r>
            <a:r>
              <a:rPr lang="ru-RU" sz="4000" b="1" dirty="0" err="1" smtClean="0">
                <a:latin typeface="Rom Bsh" panose="02020500000000000000" pitchFamily="18" charset="0"/>
              </a:rPr>
              <a:t>Ҡотдосов</a:t>
            </a:r>
            <a:r>
              <a:rPr lang="ru-RU" sz="4000" b="1" dirty="0" smtClean="0">
                <a:latin typeface="Rom Bsh" panose="02020500000000000000" pitchFamily="18" charset="0"/>
              </a:rPr>
              <a:t> </a:t>
            </a:r>
            <a:r>
              <a:rPr lang="ru-RU" sz="4000" b="1" dirty="0" err="1" smtClean="0">
                <a:latin typeface="Rom Bsh" panose="02020500000000000000" pitchFamily="18" charset="0"/>
              </a:rPr>
              <a:t>тыуып</a:t>
            </a:r>
            <a:r>
              <a:rPr lang="ru-RU" sz="4000" b="1" dirty="0" smtClean="0">
                <a:latin typeface="Rom Bsh" panose="02020500000000000000" pitchFamily="18" charset="0"/>
              </a:rPr>
              <a:t> 941. </a:t>
            </a:r>
            <a:endParaRPr lang="ru-RU" sz="4000" b="1" dirty="0">
              <a:latin typeface="Rom Bsh" panose="02020500000000000000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sz="2800" b="1" dirty="0" smtClean="0">
              <a:latin typeface="Rom Bsh" pitchFamily="18" charset="0"/>
            </a:endParaRPr>
          </a:p>
          <a:p>
            <a:endParaRPr lang="ru-RU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340768"/>
            <a:ext cx="3752646" cy="518457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465</Words>
  <Application>Microsoft Office PowerPoint</Application>
  <PresentationFormat>Экран (4:3)</PresentationFormat>
  <Paragraphs>108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2</vt:lpstr>
      <vt:lpstr>Calibri</vt:lpstr>
      <vt:lpstr>Lucida Sans Unicode</vt:lpstr>
      <vt:lpstr>Palatino Linotype</vt:lpstr>
      <vt:lpstr>Rom Bsh</vt:lpstr>
      <vt:lpstr>Verdana</vt:lpstr>
      <vt:lpstr>Wingdings</vt:lpstr>
      <vt:lpstr>Wingdings 2</vt:lpstr>
      <vt:lpstr>Wingdings 3</vt:lpstr>
      <vt:lpstr>Открытая</vt:lpstr>
      <vt:lpstr>Туймазы районы яҙыусылары</vt:lpstr>
      <vt:lpstr>Презентация PowerPoint</vt:lpstr>
      <vt:lpstr>Презентация PowerPoint</vt:lpstr>
      <vt:lpstr>Тимер Арыҫлан</vt:lpstr>
      <vt:lpstr>    Тимер Арыҫлан   1ҫәрҙәре - </vt:lpstr>
      <vt:lpstr>Муса Сиражи</vt:lpstr>
      <vt:lpstr> Башҡортостандың һәм Рәсәйҙең  атҡаҙанған мәҙәниәт хеҙмәткәре  Муса Сиражи </vt:lpstr>
      <vt:lpstr>Презентация PowerPoint</vt:lpstr>
      <vt:lpstr>Наил Ҡотдосов</vt:lpstr>
      <vt:lpstr>Ғалим, ауыл хужалығы фәндәре докторы, Башҡорт аграр университеты профессоры,  атҡаҙанған фән эшмәкәре Наил Ҡотдосов</vt:lpstr>
      <vt:lpstr>Әсғәт Мирзаһитов</vt:lpstr>
      <vt:lpstr>Күренекле драматург,  йәмәғәт эшмәкәре  Әсғәт Мирзаһитов</vt:lpstr>
      <vt:lpstr>Камил Йыһаншин</vt:lpstr>
      <vt:lpstr>Суфиан Сафуанов</vt:lpstr>
      <vt:lpstr>Башҡортостандың  атҡаҙанған фән эшмәкәре  Суфиян Сафуанов</vt:lpstr>
      <vt:lpstr>Презентация PowerPoint</vt:lpstr>
      <vt:lpstr>Белемебе88е тикшер1йек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Туймазы районынан сыҡҡан яҙыусыларҙың башҡорт әҙәбиәте үҫтереүенә индергән роле</dc:title>
  <dc:creator>User</dc:creator>
  <cp:lastModifiedBy>RePack by Diakov</cp:lastModifiedBy>
  <cp:revision>60</cp:revision>
  <dcterms:created xsi:type="dcterms:W3CDTF">2012-03-30T13:10:10Z</dcterms:created>
  <dcterms:modified xsi:type="dcterms:W3CDTF">2018-03-19T12:54:50Z</dcterms:modified>
</cp:coreProperties>
</file>